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38BB7-834E-0648-A879-07ED524263AB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BC468-5123-5949-AA21-6859C2D48F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38BB7-834E-0648-A879-07ED524263AB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BC468-5123-5949-AA21-6859C2D48F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38BB7-834E-0648-A879-07ED524263AB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BC468-5123-5949-AA21-6859C2D48F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38BB7-834E-0648-A879-07ED524263AB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BC468-5123-5949-AA21-6859C2D48F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38BB7-834E-0648-A879-07ED524263AB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BC468-5123-5949-AA21-6859C2D48F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38BB7-834E-0648-A879-07ED524263AB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BC468-5123-5949-AA21-6859C2D48F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38BB7-834E-0648-A879-07ED524263AB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BC468-5123-5949-AA21-6859C2D48F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38BB7-834E-0648-A879-07ED524263AB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BC468-5123-5949-AA21-6859C2D48F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38BB7-834E-0648-A879-07ED524263AB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BC468-5123-5949-AA21-6859C2D48F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38BB7-834E-0648-A879-07ED524263AB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BC468-5123-5949-AA21-6859C2D48F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38BB7-834E-0648-A879-07ED524263AB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BC468-5123-5949-AA21-6859C2D48F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B38BB7-834E-0648-A879-07ED524263AB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2BC468-5123-5949-AA21-6859C2D48F2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The Devil’s in the Details!</a:t>
            </a:r>
            <a:br>
              <a:rPr lang="en-US" smtClean="0"/>
            </a:br>
            <a:r>
              <a:rPr lang="en-US" smtClean="0"/>
              <a:t>Do’s and Don’ts for Making a Successful Editor Transition: Lessons Learned in Passing the Baton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Tina </a:t>
            </a:r>
            <a:r>
              <a:rPr lang="en-US" dirty="0" err="1" smtClean="0"/>
              <a:t>Marrelli</a:t>
            </a:r>
            <a:r>
              <a:rPr lang="en-US" dirty="0" smtClean="0"/>
              <a:t>, MSN, MA, RN, FAAN</a:t>
            </a:r>
          </a:p>
          <a:p>
            <a:r>
              <a:rPr lang="en-US" dirty="0" smtClean="0"/>
              <a:t>Maureen Anthony, PhD, RN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09762"/>
            <a:ext cx="1942254" cy="205807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30400" y="-869950"/>
            <a:ext cx="13004800" cy="85979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Transitions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153" y="1475239"/>
            <a:ext cx="6904441" cy="461969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Forest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Forest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Home Healthcare Nurse published by Lippincott – in its 32</a:t>
            </a:r>
            <a:r>
              <a:rPr lang="en-US" baseline="30000" dirty="0" smtClean="0"/>
              <a:t>nd</a:t>
            </a:r>
            <a:r>
              <a:rPr lang="en-US" dirty="0" smtClean="0"/>
              <a:t> year</a:t>
            </a:r>
          </a:p>
          <a:p>
            <a:r>
              <a:rPr lang="en-US" dirty="0" smtClean="0"/>
              <a:t>Inter-professional and specialty Journal</a:t>
            </a:r>
          </a:p>
          <a:p>
            <a:r>
              <a:rPr lang="en-US" dirty="0" smtClean="0"/>
              <a:t>10 issues/year</a:t>
            </a:r>
          </a:p>
          <a:p>
            <a:r>
              <a:rPr lang="en-US" dirty="0" smtClean="0"/>
              <a:t>Additional digital content</a:t>
            </a:r>
          </a:p>
          <a:p>
            <a:r>
              <a:rPr lang="en-US" dirty="0" smtClean="0"/>
              <a:t>Webpage: </a:t>
            </a:r>
            <a:r>
              <a:rPr lang="en-US" dirty="0" err="1" smtClean="0"/>
              <a:t>http://journals.lww.com/homehealthcarenurseonline/pages/default.aspx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56329" cy="164350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Immediate Need-to-Know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What’s in the pipeline? (Do not assume!) </a:t>
            </a:r>
          </a:p>
          <a:p>
            <a:pPr lvl="1"/>
            <a:r>
              <a:rPr lang="en-US" dirty="0" smtClean="0"/>
              <a:t>In review</a:t>
            </a:r>
          </a:p>
          <a:p>
            <a:pPr lvl="1"/>
            <a:r>
              <a:rPr lang="en-US" dirty="0" smtClean="0"/>
              <a:t>Accepted</a:t>
            </a:r>
          </a:p>
          <a:p>
            <a:pPr lvl="1"/>
            <a:r>
              <a:rPr lang="en-US" dirty="0" smtClean="0"/>
              <a:t>Back log</a:t>
            </a:r>
          </a:p>
          <a:p>
            <a:r>
              <a:rPr lang="en-US" dirty="0" smtClean="0"/>
              <a:t>Transferring/responsibility for works-in-progress</a:t>
            </a:r>
          </a:p>
          <a:p>
            <a:r>
              <a:rPr lang="en-US" dirty="0" smtClean="0"/>
              <a:t>Rejected or recently rejected manuscripts (Good to know which authors have submitted before with problem papers)</a:t>
            </a:r>
          </a:p>
          <a:p>
            <a:r>
              <a:rPr lang="en-US" dirty="0" smtClean="0"/>
              <a:t>Need to have reviewers and authors lined up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31656"/>
            <a:ext cx="1509058" cy="124189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Forest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Editorial board/Reviewers</a:t>
            </a:r>
          </a:p>
          <a:p>
            <a:pPr lvl="1"/>
            <a:r>
              <a:rPr lang="en-US" dirty="0" smtClean="0"/>
              <a:t>Change or keep? Pros and cons </a:t>
            </a:r>
          </a:p>
          <a:p>
            <a:r>
              <a:rPr lang="en-US" dirty="0" smtClean="0"/>
              <a:t>Work flow processes</a:t>
            </a:r>
          </a:p>
          <a:p>
            <a:r>
              <a:rPr lang="en-US" dirty="0" smtClean="0"/>
              <a:t>Pages per issue</a:t>
            </a:r>
          </a:p>
          <a:p>
            <a:r>
              <a:rPr lang="en-US" dirty="0" smtClean="0"/>
              <a:t>Quantifiable stats</a:t>
            </a:r>
          </a:p>
          <a:p>
            <a:pPr lvl="1"/>
            <a:r>
              <a:rPr lang="en-US" dirty="0" smtClean="0"/>
              <a:t>Submissions, rejections, accepts per month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49238"/>
            <a:ext cx="1746250" cy="1168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Forest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Author guidelines/word limits/journal style</a:t>
            </a:r>
          </a:p>
          <a:p>
            <a:r>
              <a:rPr lang="en-US" dirty="0" smtClean="0"/>
              <a:t>Terminology – A new glossary!</a:t>
            </a:r>
          </a:p>
          <a:p>
            <a:pPr lvl="1"/>
            <a:r>
              <a:rPr lang="en-US" dirty="0" smtClean="0"/>
              <a:t>Stubs</a:t>
            </a:r>
          </a:p>
          <a:p>
            <a:pPr lvl="1"/>
            <a:r>
              <a:rPr lang="en-US" dirty="0" smtClean="0"/>
              <a:t>Wells</a:t>
            </a:r>
          </a:p>
          <a:p>
            <a:pPr lvl="1"/>
            <a:r>
              <a:rPr lang="en-US" dirty="0" smtClean="0"/>
              <a:t>Call-outs</a:t>
            </a:r>
          </a:p>
          <a:p>
            <a:pPr lvl="1"/>
            <a:r>
              <a:rPr lang="en-US" dirty="0" smtClean="0"/>
              <a:t>Figures</a:t>
            </a:r>
          </a:p>
          <a:p>
            <a:pPr lvl="1"/>
            <a:r>
              <a:rPr lang="en-US" dirty="0" smtClean="0"/>
              <a:t>Sidebars</a:t>
            </a:r>
          </a:p>
          <a:p>
            <a:pPr lvl="1"/>
            <a:r>
              <a:rPr lang="en-US" dirty="0" smtClean="0"/>
              <a:t>Manuscript/submission versus an article</a:t>
            </a:r>
          </a:p>
          <a:p>
            <a:pPr lvl="1"/>
            <a:r>
              <a:rPr lang="en-US" dirty="0" smtClean="0"/>
              <a:t>And more….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269191" cy="151829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Forest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r>
              <a:rPr lang="en-US" dirty="0" smtClean="0"/>
              <a:t>Planning issue content</a:t>
            </a:r>
          </a:p>
          <a:p>
            <a:r>
              <a:rPr lang="en-US" dirty="0" smtClean="0"/>
              <a:t>Substantive versus copy editing</a:t>
            </a:r>
          </a:p>
          <a:p>
            <a:r>
              <a:rPr lang="en-US" dirty="0" smtClean="0"/>
              <a:t>Identifying and developing authors</a:t>
            </a:r>
          </a:p>
          <a:p>
            <a:pPr lvl="1"/>
            <a:r>
              <a:rPr lang="en-US" dirty="0" smtClean="0"/>
              <a:t>Conferences</a:t>
            </a:r>
          </a:p>
          <a:p>
            <a:pPr lvl="1"/>
            <a:r>
              <a:rPr lang="en-US" dirty="0" smtClean="0"/>
              <a:t>Past authors</a:t>
            </a:r>
          </a:p>
          <a:p>
            <a:pPr lvl="1"/>
            <a:r>
              <a:rPr lang="en-US" dirty="0" smtClean="0"/>
              <a:t>Board members/Peer reviewers</a:t>
            </a:r>
          </a:p>
          <a:p>
            <a:pPr lvl="1"/>
            <a:r>
              <a:rPr lang="en-US" dirty="0" smtClean="0"/>
              <a:t>Send thank you notes and invite to write again!</a:t>
            </a:r>
          </a:p>
          <a:p>
            <a:r>
              <a:rPr lang="en-US" dirty="0" smtClean="0"/>
              <a:t>Proofing processes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314015" cy="154828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Ethical Considerations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Plagiarism</a:t>
            </a:r>
          </a:p>
          <a:p>
            <a:r>
              <a:rPr lang="en-US" dirty="0" smtClean="0"/>
              <a:t>Self-plagiarism</a:t>
            </a:r>
          </a:p>
          <a:p>
            <a:r>
              <a:rPr lang="en-US" dirty="0" smtClean="0"/>
              <a:t>Authorship</a:t>
            </a:r>
          </a:p>
          <a:p>
            <a:r>
              <a:rPr lang="en-US" dirty="0" smtClean="0"/>
              <a:t>Three tenets of authorship</a:t>
            </a:r>
          </a:p>
          <a:p>
            <a:r>
              <a:rPr lang="en-US" dirty="0" smtClean="0"/>
              <a:t>Honoring accepted manuscripts of former editor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913" y="1381871"/>
            <a:ext cx="7248880" cy="392152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Trees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Reviews – It’s all about communication</a:t>
            </a:r>
          </a:p>
          <a:p>
            <a:pPr lvl="1"/>
            <a:r>
              <a:rPr lang="en-US" dirty="0" smtClean="0"/>
              <a:t>“Word-</a:t>
            </a:r>
            <a:r>
              <a:rPr lang="en-US" dirty="0" err="1" smtClean="0"/>
              <a:t>smithing</a:t>
            </a:r>
            <a:r>
              <a:rPr lang="en-US" dirty="0" smtClean="0"/>
              <a:t>” and APA checking versus quality of content and interest to readers</a:t>
            </a:r>
          </a:p>
          <a:p>
            <a:pPr lvl="1"/>
            <a:r>
              <a:rPr lang="en-US" dirty="0" smtClean="0"/>
              <a:t>Handling divergent, non-congruent reviews</a:t>
            </a:r>
          </a:p>
          <a:p>
            <a:pPr lvl="1"/>
            <a:r>
              <a:rPr lang="en-US" dirty="0" smtClean="0"/>
              <a:t>Revisiting the goal of peer review</a:t>
            </a:r>
          </a:p>
          <a:p>
            <a:pPr lvl="1"/>
            <a:r>
              <a:rPr lang="en-US" dirty="0" smtClean="0"/>
              <a:t>Rewarding reviewers (CE’s, small gifts)</a:t>
            </a:r>
          </a:p>
          <a:p>
            <a:pPr lvl="1"/>
            <a:r>
              <a:rPr lang="en-US" dirty="0" smtClean="0"/>
              <a:t>Accept/Revise/Reject</a:t>
            </a:r>
          </a:p>
          <a:p>
            <a:pPr lvl="1"/>
            <a:r>
              <a:rPr lang="en-US" dirty="0" smtClean="0"/>
              <a:t>Second reviews of revisions</a:t>
            </a:r>
          </a:p>
          <a:p>
            <a:pPr lvl="1"/>
            <a:r>
              <a:rPr lang="en-US" dirty="0" smtClean="0"/>
              <a:t>Reject without review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957945" cy="1600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Trees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Sample letters</a:t>
            </a:r>
          </a:p>
          <a:p>
            <a:r>
              <a:rPr lang="en-US" dirty="0" smtClean="0"/>
              <a:t>ESL/International manuscripts/references</a:t>
            </a:r>
          </a:p>
          <a:p>
            <a:r>
              <a:rPr lang="en-US" dirty="0" smtClean="0"/>
              <a:t>Author forms</a:t>
            </a:r>
          </a:p>
          <a:p>
            <a:pPr lvl="1"/>
            <a:r>
              <a:rPr lang="en-US" dirty="0" smtClean="0"/>
              <a:t>CTA</a:t>
            </a:r>
          </a:p>
          <a:p>
            <a:pPr lvl="1"/>
            <a:r>
              <a:rPr lang="en-US" dirty="0" smtClean="0"/>
              <a:t>CE Disclosure</a:t>
            </a:r>
          </a:p>
          <a:p>
            <a:pPr lvl="1"/>
            <a:r>
              <a:rPr lang="en-US" dirty="0" smtClean="0"/>
              <a:t>Reprints</a:t>
            </a:r>
          </a:p>
          <a:p>
            <a:pPr lvl="1"/>
            <a:r>
              <a:rPr lang="en-US" dirty="0" smtClean="0"/>
              <a:t>Patient consents</a:t>
            </a:r>
          </a:p>
          <a:p>
            <a:pPr lvl="1"/>
            <a:r>
              <a:rPr lang="en-US" dirty="0" smtClean="0"/>
              <a:t>Permission for images</a:t>
            </a:r>
          </a:p>
          <a:p>
            <a:pPr lvl="1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1" y="130258"/>
            <a:ext cx="2549558" cy="154092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Trees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Requirements for images</a:t>
            </a:r>
          </a:p>
          <a:p>
            <a:r>
              <a:rPr lang="en-US" dirty="0" smtClean="0"/>
              <a:t>Handling email queries</a:t>
            </a:r>
          </a:p>
          <a:p>
            <a:r>
              <a:rPr lang="en-US" dirty="0" smtClean="0"/>
              <a:t>Know/learn editorial style (APA, AMA, Chicago)</a:t>
            </a:r>
          </a:p>
          <a:p>
            <a:r>
              <a:rPr lang="en-US" dirty="0" smtClean="0"/>
              <a:t>At what point to stop editing? – revise/reject</a:t>
            </a:r>
          </a:p>
          <a:p>
            <a:r>
              <a:rPr lang="en-US" dirty="0" smtClean="0"/>
              <a:t>Writing kind rejection letters</a:t>
            </a:r>
          </a:p>
          <a:p>
            <a:r>
              <a:rPr lang="en-US" dirty="0" smtClean="0"/>
              <a:t>Editorial calendar/themes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707950" cy="1600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Trees cont’d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Managing work flow</a:t>
            </a:r>
          </a:p>
          <a:p>
            <a:pPr lvl="1"/>
            <a:r>
              <a:rPr lang="en-US" dirty="0" smtClean="0"/>
              <a:t>Organizing documents</a:t>
            </a:r>
          </a:p>
          <a:p>
            <a:pPr lvl="1"/>
            <a:r>
              <a:rPr lang="en-US" dirty="0" smtClean="0"/>
              <a:t>Organizing manuscripts</a:t>
            </a:r>
          </a:p>
          <a:p>
            <a:pPr lvl="1"/>
            <a:r>
              <a:rPr lang="en-US" dirty="0" smtClean="0"/>
              <a:t>Authors’ contact information</a:t>
            </a:r>
          </a:p>
          <a:p>
            <a:pPr lvl="1"/>
            <a:r>
              <a:rPr lang="en-US" dirty="0" smtClean="0"/>
              <a:t>Reviewers and specialties</a:t>
            </a:r>
          </a:p>
          <a:p>
            <a:pPr lvl="1"/>
            <a:r>
              <a:rPr lang="en-US" dirty="0" smtClean="0"/>
              <a:t>What happens if </a:t>
            </a:r>
            <a:r>
              <a:rPr lang="en-US" dirty="0" err="1" smtClean="0"/>
              <a:t>e</a:t>
            </a:r>
            <a:r>
              <a:rPr lang="en-US" dirty="0" smtClean="0"/>
              <a:t>-system crashes?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861970" cy="154827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Trees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Deadlines</a:t>
            </a:r>
          </a:p>
          <a:p>
            <a:pPr lvl="1"/>
            <a:r>
              <a:rPr lang="en-US" dirty="0" smtClean="0"/>
              <a:t>When issue is due</a:t>
            </a:r>
          </a:p>
          <a:p>
            <a:pPr lvl="1"/>
            <a:r>
              <a:rPr lang="en-US" dirty="0" smtClean="0"/>
              <a:t>When proofs are expected</a:t>
            </a:r>
          </a:p>
          <a:p>
            <a:r>
              <a:rPr lang="en-US" dirty="0" smtClean="0"/>
              <a:t>Delegation </a:t>
            </a:r>
          </a:p>
          <a:p>
            <a:pPr lvl="1"/>
            <a:r>
              <a:rPr lang="en-US" dirty="0" smtClean="0"/>
              <a:t>Guest editorials</a:t>
            </a:r>
          </a:p>
          <a:p>
            <a:pPr lvl="1"/>
            <a:r>
              <a:rPr lang="en-US" dirty="0" smtClean="0"/>
              <a:t>Editorial board</a:t>
            </a:r>
          </a:p>
          <a:p>
            <a:pPr lvl="1"/>
            <a:r>
              <a:rPr lang="en-US" dirty="0" smtClean="0"/>
              <a:t>Other</a:t>
            </a:r>
          </a:p>
          <a:p>
            <a:pPr lvl="1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02" y="48653"/>
            <a:ext cx="2530548" cy="155154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0201" y="1375297"/>
            <a:ext cx="5468589" cy="409616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Pasture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Pasture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Helpful conferences for soliciting authors</a:t>
            </a:r>
          </a:p>
          <a:p>
            <a:r>
              <a:rPr lang="en-US" dirty="0" smtClean="0"/>
              <a:t>Developing authors as peer reviewers</a:t>
            </a:r>
          </a:p>
          <a:p>
            <a:r>
              <a:rPr lang="en-US" dirty="0" smtClean="0"/>
              <a:t>Negotiating travel funds (media, digital podcasts)</a:t>
            </a:r>
          </a:p>
          <a:p>
            <a:r>
              <a:rPr lang="en-US" dirty="0" smtClean="0"/>
              <a:t>Advertising</a:t>
            </a:r>
          </a:p>
          <a:p>
            <a:r>
              <a:rPr lang="en-US" dirty="0" smtClean="0"/>
              <a:t>Possible topics and rotation of topics</a:t>
            </a:r>
          </a:p>
          <a:p>
            <a:r>
              <a:rPr lang="en-US" dirty="0" smtClean="0"/>
              <a:t>Query letters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Pasture </a:t>
            </a:r>
            <a:r>
              <a:rPr lang="en-US" dirty="0" smtClean="0"/>
              <a:t>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Know your resources</a:t>
            </a:r>
          </a:p>
          <a:p>
            <a:pPr lvl="1"/>
            <a:r>
              <a:rPr lang="en-US" dirty="0" smtClean="0"/>
              <a:t>Previous editors</a:t>
            </a:r>
          </a:p>
          <a:p>
            <a:pPr lvl="1"/>
            <a:r>
              <a:rPr lang="en-US" dirty="0" smtClean="0"/>
              <a:t>Production office</a:t>
            </a:r>
          </a:p>
          <a:p>
            <a:pPr lvl="1"/>
            <a:r>
              <a:rPr lang="en-US" dirty="0" smtClean="0"/>
              <a:t>Editorial manager system</a:t>
            </a:r>
          </a:p>
          <a:p>
            <a:pPr lvl="1"/>
            <a:r>
              <a:rPr lang="en-US" dirty="0" smtClean="0"/>
              <a:t>INANE</a:t>
            </a:r>
          </a:p>
          <a:p>
            <a:pPr lvl="1"/>
            <a:r>
              <a:rPr lang="en-US" dirty="0" smtClean="0"/>
              <a:t>COPE</a:t>
            </a:r>
          </a:p>
          <a:p>
            <a:pPr lvl="1"/>
            <a:r>
              <a:rPr lang="en-US" dirty="0" err="1" smtClean="0"/>
              <a:t>www.icmje</a:t>
            </a:r>
            <a:endParaRPr lang="en-US" dirty="0" smtClean="0"/>
          </a:p>
          <a:p>
            <a:pPr lvl="1"/>
            <a:r>
              <a:rPr lang="en-US" dirty="0" smtClean="0"/>
              <a:t>Editors Handbook (Lippincott)</a:t>
            </a:r>
          </a:p>
          <a:p>
            <a:pPr lvl="1"/>
            <a:r>
              <a:rPr lang="en-US" dirty="0" smtClean="0"/>
              <a:t>Anatomy of writing for publication for nurses (STT)</a:t>
            </a:r>
          </a:p>
          <a:p>
            <a:pPr lvl="1"/>
            <a:r>
              <a:rPr lang="en-US" dirty="0" smtClean="0"/>
              <a:t>Writing for Publication for Nurses (Oermann)</a:t>
            </a:r>
          </a:p>
          <a:p>
            <a:pPr lvl="1"/>
            <a:r>
              <a:rPr lang="en-US" dirty="0" smtClean="0"/>
              <a:t>Peer editors</a:t>
            </a:r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437</TotalTime>
  <Words>411</Words>
  <Application>Microsoft Office PowerPoint</Application>
  <PresentationFormat>On-screen Show (4:3)</PresentationFormat>
  <Paragraphs>113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The Devil’s in the Details! Do’s and Don’ts for Making a Successful Editor Transition: Lessons Learned in Passing the Baton </vt:lpstr>
      <vt:lpstr>Transitions</vt:lpstr>
      <vt:lpstr>The Forest</vt:lpstr>
      <vt:lpstr>The Forest</vt:lpstr>
      <vt:lpstr>Immediate Need-to-Know</vt:lpstr>
      <vt:lpstr>The Forest cont’d</vt:lpstr>
      <vt:lpstr>The Forest cont’d</vt:lpstr>
      <vt:lpstr>The Forest cont’d</vt:lpstr>
      <vt:lpstr>Overview of Ethical Considerations</vt:lpstr>
      <vt:lpstr>The Trees</vt:lpstr>
      <vt:lpstr>The Trees</vt:lpstr>
      <vt:lpstr>Trees cont’d</vt:lpstr>
      <vt:lpstr>Trees cont’d</vt:lpstr>
      <vt:lpstr>Trees cont’d </vt:lpstr>
      <vt:lpstr>Trees cont’d</vt:lpstr>
      <vt:lpstr>The Pasture</vt:lpstr>
      <vt:lpstr>The Pasture</vt:lpstr>
      <vt:lpstr>Pasture cont’d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Maureen  Anthony</dc:creator>
  <cp:lastModifiedBy>Leslie</cp:lastModifiedBy>
  <cp:revision>24</cp:revision>
  <dcterms:created xsi:type="dcterms:W3CDTF">2014-07-07T15:07:22Z</dcterms:created>
  <dcterms:modified xsi:type="dcterms:W3CDTF">2014-07-07T18:09:42Z</dcterms:modified>
</cp:coreProperties>
</file>