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49" r:id="rId2"/>
  </p:sldMasterIdLst>
  <p:notesMasterIdLst>
    <p:notesMasterId r:id="rId24"/>
  </p:notesMasterIdLst>
  <p:handoutMasterIdLst>
    <p:handoutMasterId r:id="rId25"/>
  </p:handoutMasterIdLst>
  <p:sldIdLst>
    <p:sldId id="285" r:id="rId3"/>
    <p:sldId id="369" r:id="rId4"/>
    <p:sldId id="378" r:id="rId5"/>
    <p:sldId id="364" r:id="rId6"/>
    <p:sldId id="375" r:id="rId7"/>
    <p:sldId id="374" r:id="rId8"/>
    <p:sldId id="368" r:id="rId9"/>
    <p:sldId id="376" r:id="rId10"/>
    <p:sldId id="377" r:id="rId11"/>
    <p:sldId id="367" r:id="rId12"/>
    <p:sldId id="351" r:id="rId13"/>
    <p:sldId id="370" r:id="rId14"/>
    <p:sldId id="371" r:id="rId15"/>
    <p:sldId id="360" r:id="rId16"/>
    <p:sldId id="354" r:id="rId17"/>
    <p:sldId id="359" r:id="rId18"/>
    <p:sldId id="352" r:id="rId19"/>
    <p:sldId id="366" r:id="rId20"/>
    <p:sldId id="350" r:id="rId21"/>
    <p:sldId id="284" r:id="rId22"/>
    <p:sldId id="372" r:id="rId23"/>
  </p:sldIdLst>
  <p:sldSz cx="9144000" cy="6858000" type="screen4x3"/>
  <p:notesSz cx="6797675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37D7A"/>
    <a:srgbClr val="32768E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34" autoAdjust="0"/>
  </p:normalViewPr>
  <p:slideViewPr>
    <p:cSldViewPr>
      <p:cViewPr>
        <p:scale>
          <a:sx n="80" d="100"/>
          <a:sy n="80" d="100"/>
        </p:scale>
        <p:origin x="-1074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944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A90F9-1DBA-49F2-A4AD-0AE676EAA47D}" type="datetimeFigureOut">
              <a:rPr lang="en-GB" smtClean="0"/>
              <a:t>08/08/2014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22"/>
            <a:ext cx="2945659" cy="4964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22"/>
            <a:ext cx="2945659" cy="4964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DFC55-F3CE-4357-831C-B3DD03EC909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291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1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1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1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850443" y="1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7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59350" cy="37211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6695"/>
            <a:ext cx="5434993" cy="4463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0" y="9430144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50443" y="9428522"/>
            <a:ext cx="2942512" cy="493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70B09DD5-0F7A-49AC-B46C-6AAA5284FD9D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7923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F10CA4-0832-4E6A-B239-366C0802D07F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6696"/>
            <a:ext cx="5438140" cy="44668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850443" y="9430144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>
              <a:buClrTx/>
              <a:buFontTx/>
              <a:buNone/>
            </a:pPr>
            <a:fld id="{59F5D1EA-632F-4E60-912A-05C7016D1467}" type="slidenum">
              <a:rPr lang="en-GB" sz="1200"/>
              <a:pPr algn="r">
                <a:buClrTx/>
                <a:buFontTx/>
                <a:buNone/>
              </a:pPr>
              <a:t>1</a:t>
            </a:fld>
            <a:endParaRPr lang="en-GB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70B09DD5-0F7A-49AC-B46C-6AAA5284FD9D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878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70B09DD5-0F7A-49AC-B46C-6AAA5284FD9D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981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3C1A3B-A7D1-4846-ABAB-C4CCC98218D6}" type="slidenum">
              <a:rPr lang="en-GB"/>
              <a:pPr/>
              <a:t>5</a:t>
            </a:fld>
            <a:endParaRPr lang="en-GB" dirty="0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6696"/>
            <a:ext cx="5438140" cy="44668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GB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3850443" y="9430144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>
              <a:buClrTx/>
              <a:buFontTx/>
              <a:buNone/>
            </a:pPr>
            <a:fld id="{2641B9DD-DFA6-4C6D-B6AF-302F99B90B57}" type="slidenum">
              <a:rPr lang="en-GB" sz="1200"/>
              <a:pPr algn="r">
                <a:buClrTx/>
                <a:buFontTx/>
                <a:buNone/>
              </a:pPr>
              <a:t>5</a:t>
            </a:fld>
            <a:endParaRPr lang="en-GB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86D1B8-CE70-41C1-BDA6-064084537A2D}" type="slidenum">
              <a:rPr lang="en-GB"/>
              <a:pPr/>
              <a:t>6</a:t>
            </a:fld>
            <a:endParaRPr lang="en-GB" dirty="0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6696"/>
            <a:ext cx="5438140" cy="44668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850443" y="9430144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>
              <a:buClrTx/>
              <a:buFontTx/>
              <a:buNone/>
            </a:pPr>
            <a:fld id="{B4FD5F9C-005C-4E11-B82D-52AD022EF902}" type="slidenum">
              <a:rPr lang="en-GB" sz="1200"/>
              <a:pPr algn="r">
                <a:buClrTx/>
                <a:buFontTx/>
                <a:buNone/>
              </a:pPr>
              <a:t>6</a:t>
            </a:fld>
            <a:endParaRPr lang="en-GB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0260D2-0E20-4B00-A23F-11E029FE3C40}" type="slidenum">
              <a:rPr lang="en-GB"/>
              <a:pPr/>
              <a:t>8</a:t>
            </a:fld>
            <a:endParaRPr lang="en-GB" dirty="0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401252" y="4817292"/>
            <a:ext cx="5438140" cy="44668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GB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850443" y="9430144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>
              <a:buClrTx/>
              <a:buFontTx/>
              <a:buNone/>
            </a:pPr>
            <a:fld id="{F6194822-FA36-4F28-984E-F446D8FDBBDA}" type="slidenum">
              <a:rPr lang="en-GB" sz="1200"/>
              <a:pPr algn="r">
                <a:buClrTx/>
                <a:buFontTx/>
                <a:buNone/>
              </a:pPr>
              <a:t>8</a:t>
            </a:fld>
            <a:endParaRPr lang="en-GB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Classifications: Plagiarism, Correction of the</a:t>
            </a:r>
            <a:r>
              <a:rPr lang="en-US" baseline="0" dirty="0" smtClean="0"/>
              <a:t> Literature</a:t>
            </a:r>
          </a:p>
          <a:p>
            <a:r>
              <a:rPr lang="en-US" baseline="0" dirty="0" smtClean="0"/>
              <a:t>Keywords: plagiarism, plagiarism in a published article, correction of the literature, correction of the literature-retraction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70B09DD5-0F7A-49AC-B46C-6AAA5284FD9D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464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70B09DD5-0F7A-49AC-B46C-6AAA5284FD9D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017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journal is a member of COPE (</a:t>
            </a:r>
            <a:r>
              <a:rPr lang="en-US" dirty="0" err="1" smtClean="0"/>
              <a:t>Informa</a:t>
            </a:r>
            <a:r>
              <a:rPr lang="en-US" baseline="0" dirty="0" smtClean="0"/>
              <a:t> Healthcare)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70B09DD5-0F7A-49AC-B46C-6AAA5284FD9D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181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E207AE9-9499-49E6-BB63-7151ED83CD7E}" type="slidenum">
              <a:rPr lang="en-GB"/>
              <a:pPr/>
              <a:t>20</a:t>
            </a:fld>
            <a:endParaRPr lang="en-GB" dirty="0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6696"/>
            <a:ext cx="5438140" cy="44668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850443" y="9430144"/>
            <a:ext cx="2945659" cy="49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>
              <a:buClrTx/>
              <a:buFontTx/>
              <a:buNone/>
            </a:pPr>
            <a:fld id="{9AFFC612-7158-4C75-8443-161F4713FB4F}" type="slidenum">
              <a:rPr lang="en-GB" sz="1200"/>
              <a:pPr algn="r">
                <a:buClrTx/>
                <a:buFontTx/>
                <a:buNone/>
              </a:pPr>
              <a:t>20</a:t>
            </a:fld>
            <a:endParaRPr lang="en-GB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6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99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1401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23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6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60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443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7686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617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5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947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574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87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7803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781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310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205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654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8219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8317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489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175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308725"/>
            <a:ext cx="7451725" cy="549275"/>
          </a:xfrm>
          <a:prstGeom prst="rect">
            <a:avLst/>
          </a:prstGeom>
          <a:gradFill rotWithShape="0">
            <a:gsLst>
              <a:gs pos="0">
                <a:srgbClr val="007777"/>
              </a:gs>
              <a:gs pos="100000">
                <a:srgbClr val="009999"/>
              </a:gs>
            </a:gsLst>
            <a:lin ang="5400000" scaled="1"/>
          </a:gradFill>
          <a:ln w="9360">
            <a:solidFill>
              <a:srgbClr val="00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948488" y="6245225"/>
          <a:ext cx="21955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2" r:id="rId14" imgW="9723810" imgH="2715004" progId="">
                  <p:embed/>
                </p:oleObj>
              </mc:Choice>
              <mc:Fallback>
                <p:oleObj r:id="rId14" imgW="9723810" imgH="2715004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6245225"/>
                        <a:ext cx="2195512" cy="6127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79388" y="6497638"/>
            <a:ext cx="122396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99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6308725"/>
            <a:ext cx="7451725" cy="549275"/>
          </a:xfrm>
          <a:prstGeom prst="rect">
            <a:avLst/>
          </a:prstGeom>
          <a:gradFill rotWithShape="0">
            <a:gsLst>
              <a:gs pos="0">
                <a:srgbClr val="005B5B"/>
              </a:gs>
              <a:gs pos="100000">
                <a:srgbClr val="009999"/>
              </a:gs>
            </a:gsLst>
            <a:lin ang="5400000" scaled="1"/>
          </a:gradFill>
          <a:ln w="9360">
            <a:solidFill>
              <a:srgbClr val="0099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948488" y="6245225"/>
          <a:ext cx="21955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" r:id="rId14" imgW="9723810" imgH="2715004" progId="">
                  <p:embed/>
                </p:oleObj>
              </mc:Choice>
              <mc:Fallback>
                <p:oleObj r:id="rId14" imgW="9723810" imgH="271500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6245225"/>
                        <a:ext cx="2195512" cy="6127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99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entury Gothic" pitchFamily="32" charset="0"/>
          <a:ea typeface="SimSun" charset="0"/>
          <a:cs typeface="SimSun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ationethics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5800" y="3137892"/>
            <a:ext cx="755808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spcBef>
                <a:spcPts val="500"/>
              </a:spcBef>
              <a:buClrTx/>
              <a:buFontTx/>
              <a:buNone/>
            </a:pPr>
            <a:r>
              <a:rPr lang="en-GB" sz="3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Mapping the Terrain of Publication Ethics: 16 years of COPE Cases</a:t>
            </a:r>
          </a:p>
          <a:p>
            <a:pPr>
              <a:spcBef>
                <a:spcPts val="500"/>
              </a:spcBef>
              <a:buClrTx/>
              <a:buFontTx/>
              <a:buNone/>
            </a:pPr>
            <a:endParaRPr lang="en-GB" sz="2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500"/>
              </a:spcBef>
              <a:buClrTx/>
              <a:buFontTx/>
              <a:buNone/>
            </a:pPr>
            <a:r>
              <a:rPr lang="en-GB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Geraldine Pearson, PhD, APRN, FAAN</a:t>
            </a:r>
          </a:p>
          <a:p>
            <a:pPr>
              <a:spcBef>
                <a:spcPts val="500"/>
              </a:spcBef>
              <a:buClrTx/>
              <a:buFontTx/>
              <a:buNone/>
            </a:pPr>
            <a:r>
              <a:rPr lang="en-GB"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Charon A Pierson, PhD, GNP, FAAN, FAANP</a:t>
            </a:r>
          </a:p>
          <a:p>
            <a:pPr>
              <a:spcBef>
                <a:spcPts val="500"/>
              </a:spcBef>
              <a:buClrTx/>
              <a:buFontTx/>
              <a:buNone/>
            </a:pPr>
            <a:r>
              <a:rPr lang="en-GB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Elected members COPE Council</a:t>
            </a:r>
          </a:p>
          <a:p>
            <a:pPr algn="ctr">
              <a:spcBef>
                <a:spcPts val="500"/>
              </a:spcBef>
              <a:buClrTx/>
              <a:buFontTx/>
              <a:buNone/>
            </a:pPr>
            <a:endParaRPr lang="en-GB" sz="8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509825"/>
              </p:ext>
            </p:extLst>
          </p:nvPr>
        </p:nvGraphicFramePr>
        <p:xfrm>
          <a:off x="900448" y="1640781"/>
          <a:ext cx="7128792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2" r:id="rId4" imgW="9723810" imgH="2715004" progId="">
                  <p:embed/>
                </p:oleObj>
              </mc:Choice>
              <mc:Fallback>
                <p:oleObj r:id="rId4" imgW="9723810" imgH="27150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448" y="1640781"/>
                        <a:ext cx="7128792" cy="1500187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88256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Competing Interests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1725451"/>
            <a:ext cx="4002832" cy="300212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 smtClean="0"/>
              <a:t>We have none to declare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825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58" y="4293096"/>
            <a:ext cx="5738813" cy="24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21336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640"/>
            <a:ext cx="6109765" cy="268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94670"/>
            <a:ext cx="62420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0175612">
            <a:off x="251520" y="2058081"/>
            <a:ext cx="19495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Plagiarism in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News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19550"/>
            <a:ext cx="2791967" cy="146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4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8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6412686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http://publicationethics.org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306774" cy="604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44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sz="4000" dirty="0" smtClean="0">
                <a:latin typeface="+mj-lt"/>
                <a:cs typeface="Arial" pitchFamily="34" charset="0"/>
              </a:rPr>
              <a:t>COPE history</a:t>
            </a:r>
            <a:endParaRPr lang="en-GB" sz="4000" dirty="0">
              <a:latin typeface="+mj-lt"/>
              <a:cs typeface="Arial" pitchFamily="34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342900" indent="-342900">
              <a:spcBef>
                <a:spcPts val="700"/>
              </a:spcBef>
              <a:buSzPct val="130000"/>
              <a:buFont typeface="Arial" pitchFamily="34" charset="0"/>
              <a:buChar char="•"/>
            </a:pPr>
            <a:endParaRPr lang="en-GB" sz="2400" dirty="0" smtClean="0">
              <a:latin typeface="+mn-lt"/>
              <a:cs typeface="Arial" pitchFamily="34" charset="0"/>
            </a:endParaRPr>
          </a:p>
          <a:p>
            <a:pPr marL="342900" indent="-342900">
              <a:spcBef>
                <a:spcPts val="7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Began </a:t>
            </a:r>
            <a:r>
              <a:rPr lang="en-GB" sz="2400" dirty="0">
                <a:latin typeface="+mn-lt"/>
                <a:cs typeface="Arial" pitchFamily="34" charset="0"/>
              </a:rPr>
              <a:t>in 1997 as an informal forum for editors in the UK to discuss ethical issues related to research and publication in biomedical journal publishing</a:t>
            </a:r>
          </a:p>
          <a:p>
            <a:pPr marL="342900" indent="-342900">
              <a:spcBef>
                <a:spcPts val="7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In </a:t>
            </a:r>
            <a:r>
              <a:rPr lang="en-GB" sz="2400" dirty="0">
                <a:latin typeface="+mn-lt"/>
                <a:cs typeface="Arial" pitchFamily="34" charset="0"/>
              </a:rPr>
              <a:t>2007-08 established as a limited company and a UK-registered charity</a:t>
            </a:r>
          </a:p>
          <a:p>
            <a:pPr marL="342900" indent="-342900">
              <a:spcBef>
                <a:spcPts val="7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Currently &gt;9000 members, </a:t>
            </a:r>
            <a:r>
              <a:rPr lang="en-GB" sz="2400" dirty="0">
                <a:latin typeface="+mn-lt"/>
                <a:cs typeface="Arial" pitchFamily="34" charset="0"/>
              </a:rPr>
              <a:t>from </a:t>
            </a:r>
            <a:r>
              <a:rPr lang="en-GB" sz="2400" dirty="0" smtClean="0">
                <a:latin typeface="+mn-lt"/>
                <a:cs typeface="Arial" pitchFamily="34" charset="0"/>
              </a:rPr>
              <a:t>&gt;75 countries</a:t>
            </a:r>
          </a:p>
          <a:p>
            <a:pPr marL="342900" indent="-342900">
              <a:spcBef>
                <a:spcPts val="5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All </a:t>
            </a:r>
            <a:r>
              <a:rPr lang="en-GB" sz="2400" dirty="0">
                <a:latin typeface="+mn-lt"/>
                <a:cs typeface="Arial" pitchFamily="34" charset="0"/>
              </a:rPr>
              <a:t>academic disciplines are </a:t>
            </a:r>
            <a:r>
              <a:rPr lang="en-GB" sz="2400" dirty="0" smtClean="0">
                <a:latin typeface="+mn-lt"/>
                <a:cs typeface="Arial" pitchFamily="34" charset="0"/>
              </a:rPr>
              <a:t>covered</a:t>
            </a:r>
          </a:p>
          <a:p>
            <a:pPr marL="342900" indent="-342900">
              <a:spcBef>
                <a:spcPts val="5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20 Council members from 11 countries and a range of disciplines </a:t>
            </a:r>
            <a:endParaRPr lang="en-GB" sz="2400" dirty="0">
              <a:latin typeface="+mn-lt"/>
              <a:cs typeface="Arial" pitchFamily="34" charset="0"/>
            </a:endParaRPr>
          </a:p>
          <a:p>
            <a:pPr marL="342900" indent="-342900">
              <a:spcBef>
                <a:spcPts val="700"/>
              </a:spcBef>
              <a:buSzPct val="130000"/>
              <a:buFont typeface="Arial" pitchFamily="34" charset="0"/>
              <a:buChar char="•"/>
            </a:pPr>
            <a:endParaRPr lang="en-GB" sz="2400" dirty="0">
              <a:latin typeface="+mn-lt"/>
              <a:cs typeface="Arial" pitchFamily="34" charset="0"/>
            </a:endParaRPr>
          </a:p>
          <a:p>
            <a:pPr>
              <a:spcBef>
                <a:spcPts val="700"/>
              </a:spcBef>
              <a:buFont typeface="Century Gothic" pitchFamily="32" charset="0"/>
              <a:buChar char="•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7320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sz="4000" dirty="0" smtClean="0">
                <a:latin typeface="+mj-lt"/>
                <a:cs typeface="Arial" pitchFamily="34" charset="0"/>
              </a:rPr>
              <a:t>COPE structure</a:t>
            </a:r>
            <a:endParaRPr lang="en-GB" sz="4000" dirty="0">
              <a:latin typeface="+mj-lt"/>
              <a:cs typeface="Arial" pitchFamily="34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7200" y="1844824"/>
            <a:ext cx="82296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39775" indent="-28257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500"/>
              </a:spcBef>
            </a:pPr>
            <a:endParaRPr lang="en-GB" sz="1000" dirty="0" smtClean="0"/>
          </a:p>
          <a:p>
            <a:pPr marL="342900" indent="-342900">
              <a:spcBef>
                <a:spcPts val="5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Work guided </a:t>
            </a:r>
            <a:r>
              <a:rPr lang="en-GB" sz="2400" dirty="0">
                <a:latin typeface="+mn-lt"/>
                <a:cs typeface="Arial" pitchFamily="34" charset="0"/>
              </a:rPr>
              <a:t>by an elected </a:t>
            </a:r>
            <a:r>
              <a:rPr lang="en-GB" sz="2400" dirty="0" smtClean="0">
                <a:latin typeface="+mn-lt"/>
                <a:cs typeface="Arial" pitchFamily="34" charset="0"/>
              </a:rPr>
              <a:t>Council and elected Officers, who work voluntarily</a:t>
            </a:r>
            <a:endParaRPr lang="en-GB" sz="2400" dirty="0">
              <a:latin typeface="+mn-lt"/>
              <a:cs typeface="Arial" pitchFamily="34" charset="0"/>
            </a:endParaRPr>
          </a:p>
          <a:p>
            <a:pPr marL="342900" indent="-342900">
              <a:spcBef>
                <a:spcPts val="5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Day-to-day </a:t>
            </a:r>
            <a:r>
              <a:rPr lang="en-GB" sz="2400" dirty="0">
                <a:latin typeface="+mn-lt"/>
                <a:cs typeface="Arial" pitchFamily="34" charset="0"/>
              </a:rPr>
              <a:t>management of </a:t>
            </a:r>
            <a:r>
              <a:rPr lang="en-GB" sz="2400" dirty="0" smtClean="0">
                <a:latin typeface="+mn-lt"/>
                <a:cs typeface="Arial" pitchFamily="34" charset="0"/>
              </a:rPr>
              <a:t>business </a:t>
            </a:r>
            <a:r>
              <a:rPr lang="en-GB" sz="2400" dirty="0">
                <a:latin typeface="+mn-lt"/>
                <a:cs typeface="Arial" pitchFamily="34" charset="0"/>
              </a:rPr>
              <a:t>affairs </a:t>
            </a:r>
            <a:r>
              <a:rPr lang="en-GB" sz="2400" dirty="0" smtClean="0">
                <a:latin typeface="+mn-lt"/>
                <a:cs typeface="Arial" pitchFamily="34" charset="0"/>
              </a:rPr>
              <a:t>handled by three permanent staff (paid): Operations Manager, Natalie Ridgeway</a:t>
            </a:r>
            <a:r>
              <a:rPr lang="en-GB" sz="2400" dirty="0">
                <a:latin typeface="+mn-lt"/>
                <a:cs typeface="Arial" pitchFamily="34" charset="0"/>
              </a:rPr>
              <a:t>;</a:t>
            </a:r>
            <a:r>
              <a:rPr lang="en-GB" sz="2400" dirty="0" smtClean="0">
                <a:latin typeface="+mn-lt"/>
                <a:cs typeface="Arial" pitchFamily="34" charset="0"/>
              </a:rPr>
              <a:t> Administrator, Linda Gough;</a:t>
            </a:r>
            <a:br>
              <a:rPr lang="en-GB" sz="2400" dirty="0" smtClean="0">
                <a:latin typeface="+mn-lt"/>
                <a:cs typeface="Arial" pitchFamily="34" charset="0"/>
              </a:rPr>
            </a:br>
            <a:r>
              <a:rPr lang="en-GB" sz="2400" dirty="0" smtClean="0">
                <a:latin typeface="+mn-lt"/>
                <a:cs typeface="Arial" pitchFamily="34" charset="0"/>
              </a:rPr>
              <a:t>Web Manager, Cynthia Clerk</a:t>
            </a:r>
          </a:p>
          <a:p>
            <a:pPr marL="342900" indent="-342900">
              <a:spcBef>
                <a:spcPts val="500"/>
              </a:spcBef>
              <a:buSzPct val="130000"/>
              <a:buFont typeface="Arial" pitchFamily="34" charset="0"/>
              <a:buChar char="•"/>
            </a:pPr>
            <a:r>
              <a:rPr lang="en-GB" sz="2400" dirty="0" smtClean="0">
                <a:latin typeface="+mn-lt"/>
                <a:cs typeface="Arial" pitchFamily="34" charset="0"/>
              </a:rPr>
              <a:t>Specific projects managed by various sub-committees of Council members</a:t>
            </a:r>
          </a:p>
          <a:p>
            <a:pPr>
              <a:lnSpc>
                <a:spcPct val="80000"/>
              </a:lnSpc>
              <a:spcBef>
                <a:spcPts val="500"/>
              </a:spcBef>
              <a:buFont typeface="Century Gothic" pitchFamily="32" charset="0"/>
              <a:buChar char="•"/>
            </a:pP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Font typeface="Century Gothic" pitchFamily="32" charset="0"/>
              <a:buChar char="•"/>
            </a:pP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ClrTx/>
              <a:buFontTx/>
              <a:buNone/>
            </a:pP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ClrTx/>
              <a:buFontTx/>
              <a:buNone/>
            </a:pPr>
            <a:endParaRPr lang="en-GB" sz="2000" dirty="0">
              <a:latin typeface="Century Gothic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057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036"/>
            <a:ext cx="7696200" cy="667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35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457200" y="190500"/>
            <a:ext cx="822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sz="4000" dirty="0" smtClean="0">
                <a:latin typeface="+mj-lt"/>
                <a:cs typeface="Arial" pitchFamily="34" charset="0"/>
              </a:rPr>
              <a:t>Forums</a:t>
            </a:r>
            <a:endParaRPr lang="en-GB" sz="4000" dirty="0">
              <a:latin typeface="+mj-lt"/>
              <a:cs typeface="Arial" pitchFamily="34" charset="0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57200" y="1755353"/>
            <a:ext cx="82296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9725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70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>
                <a:latin typeface="+mn-lt"/>
                <a:cs typeface="Arial" pitchFamily="34" charset="0"/>
              </a:rPr>
              <a:t>COPE offers advice and guidance to its members, primarily through its </a:t>
            </a:r>
            <a:r>
              <a:rPr lang="en-GB" sz="2400" dirty="0" smtClean="0">
                <a:latin typeface="+mn-lt"/>
                <a:cs typeface="Arial" pitchFamily="34" charset="0"/>
              </a:rPr>
              <a:t>scheduled forum </a:t>
            </a:r>
            <a:r>
              <a:rPr lang="en-GB" sz="2400" dirty="0">
                <a:latin typeface="+mn-lt"/>
                <a:cs typeface="Arial" pitchFamily="34" charset="0"/>
              </a:rPr>
              <a:t>meetings:</a:t>
            </a:r>
          </a:p>
          <a:p>
            <a:pPr marL="339725">
              <a:lnSpc>
                <a:spcPct val="90000"/>
              </a:lnSpc>
              <a:spcBef>
                <a:spcPts val="700"/>
              </a:spcBef>
              <a:buFont typeface="Century Gothic" pitchFamily="32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 smtClean="0">
                <a:latin typeface="+mn-lt"/>
                <a:cs typeface="Arial" pitchFamily="34" charset="0"/>
              </a:rPr>
              <a:t>Held </a:t>
            </a:r>
            <a:r>
              <a:rPr lang="en-GB" sz="2400" dirty="0">
                <a:latin typeface="+mn-lt"/>
                <a:cs typeface="Arial" pitchFamily="34" charset="0"/>
              </a:rPr>
              <a:t>in </a:t>
            </a:r>
            <a:r>
              <a:rPr lang="en-GB" sz="2400" dirty="0" smtClean="0">
                <a:latin typeface="+mn-lt"/>
                <a:cs typeface="Arial" pitchFamily="34" charset="0"/>
              </a:rPr>
              <a:t>person or via webinar </a:t>
            </a:r>
          </a:p>
          <a:p>
            <a:pPr marL="339725">
              <a:lnSpc>
                <a:spcPct val="90000"/>
              </a:lnSpc>
              <a:spcBef>
                <a:spcPts val="700"/>
              </a:spcBef>
              <a:buFont typeface="Century Gothic" pitchFamily="32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 smtClean="0">
                <a:latin typeface="+mn-lt"/>
                <a:cs typeface="Arial" pitchFamily="34" charset="0"/>
              </a:rPr>
              <a:t>Allow </a:t>
            </a:r>
            <a:r>
              <a:rPr lang="en-GB" sz="2400" i="1" dirty="0">
                <a:latin typeface="+mn-lt"/>
                <a:cs typeface="Arial" pitchFamily="34" charset="0"/>
              </a:rPr>
              <a:t>members</a:t>
            </a:r>
            <a:r>
              <a:rPr lang="en-GB" sz="2400" dirty="0">
                <a:latin typeface="+mn-lt"/>
                <a:cs typeface="Arial" pitchFamily="34" charset="0"/>
              </a:rPr>
              <a:t> to benefit from views and experiences of other members</a:t>
            </a:r>
          </a:p>
          <a:p>
            <a:pPr marL="339725">
              <a:lnSpc>
                <a:spcPct val="90000"/>
              </a:lnSpc>
              <a:spcBef>
                <a:spcPts val="700"/>
              </a:spcBef>
              <a:buFont typeface="Century Gothic" pitchFamily="32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 smtClean="0">
                <a:latin typeface="+mn-lt"/>
                <a:cs typeface="Arial" pitchFamily="34" charset="0"/>
              </a:rPr>
              <a:t>Cases </a:t>
            </a:r>
            <a:r>
              <a:rPr lang="en-GB" sz="2400" dirty="0">
                <a:latin typeface="+mn-lt"/>
                <a:cs typeface="Arial" pitchFamily="34" charset="0"/>
              </a:rPr>
              <a:t>presented anonymously</a:t>
            </a:r>
          </a:p>
          <a:p>
            <a:pPr marL="339725">
              <a:lnSpc>
                <a:spcPct val="90000"/>
              </a:lnSpc>
              <a:spcBef>
                <a:spcPts val="700"/>
              </a:spcBef>
              <a:buFont typeface="Century Gothic" pitchFamily="32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 smtClean="0">
                <a:latin typeface="+mn-lt"/>
                <a:cs typeface="Arial" pitchFamily="34" charset="0"/>
              </a:rPr>
              <a:t>Text </a:t>
            </a:r>
            <a:r>
              <a:rPr lang="en-GB" sz="2400" dirty="0">
                <a:latin typeface="+mn-lt"/>
                <a:cs typeface="Arial" pitchFamily="34" charset="0"/>
              </a:rPr>
              <a:t>summaries </a:t>
            </a:r>
            <a:r>
              <a:rPr lang="en-GB" sz="2400" dirty="0" smtClean="0">
                <a:latin typeface="+mn-lt"/>
                <a:cs typeface="Arial" pitchFamily="34" charset="0"/>
              </a:rPr>
              <a:t>and audio recordings </a:t>
            </a:r>
            <a:r>
              <a:rPr lang="en-GB" sz="2400" dirty="0">
                <a:latin typeface="+mn-lt"/>
                <a:cs typeface="Arial" pitchFamily="34" charset="0"/>
              </a:rPr>
              <a:t>published on the website (database of </a:t>
            </a:r>
            <a:r>
              <a:rPr lang="en-GB" sz="2400" dirty="0" smtClean="0">
                <a:latin typeface="+mn-lt"/>
                <a:cs typeface="Arial" pitchFamily="34" charset="0"/>
              </a:rPr>
              <a:t>&gt;500 </a:t>
            </a:r>
            <a:r>
              <a:rPr lang="en-GB" sz="2400" dirty="0">
                <a:latin typeface="+mn-lt"/>
                <a:cs typeface="Arial" pitchFamily="34" charset="0"/>
              </a:rPr>
              <a:t>cases, searchable by year and keywords)</a:t>
            </a:r>
          </a:p>
          <a:p>
            <a:pPr marL="339725">
              <a:lnSpc>
                <a:spcPct val="90000"/>
              </a:lnSpc>
              <a:spcBef>
                <a:spcPts val="700"/>
              </a:spcBef>
              <a:buFont typeface="Century Gothic" pitchFamily="32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>
                <a:latin typeface="+mn-lt"/>
                <a:cs typeface="Arial" pitchFamily="34" charset="0"/>
              </a:rPr>
              <a:t>Members can contact COPE between </a:t>
            </a:r>
            <a:r>
              <a:rPr lang="en-GB" sz="2400" dirty="0" smtClean="0">
                <a:latin typeface="+mn-lt"/>
                <a:cs typeface="Arial" pitchFamily="34" charset="0"/>
              </a:rPr>
              <a:t>forums </a:t>
            </a:r>
            <a:r>
              <a:rPr lang="en-GB" sz="2400" dirty="0">
                <a:latin typeface="+mn-lt"/>
                <a:cs typeface="Arial" pitchFamily="34" charset="0"/>
              </a:rPr>
              <a:t>for advice on urgent cases</a:t>
            </a:r>
            <a:br>
              <a:rPr lang="en-GB" sz="2400" dirty="0">
                <a:latin typeface="+mn-lt"/>
                <a:cs typeface="Arial" pitchFamily="34" charset="0"/>
              </a:rPr>
            </a:br>
            <a:endParaRPr lang="en-GB" sz="2400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1361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060848"/>
            <a:ext cx="76581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58491" y="487413"/>
            <a:ext cx="758609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First COPE Forum for INANE – Portland, ME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1275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COPE - Case Analysis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Analysis of 16 years of COPE Cases (1997- 2012)</a:t>
            </a:r>
          </a:p>
          <a:p>
            <a:r>
              <a:rPr lang="en-US" sz="2800" dirty="0" smtClean="0"/>
              <a:t>Team: Irene Hames (COPE Council), Charon Pierson (COPE Council), Natalie Ridgeway (COPE Operations Manager) Virginia Barbour (COPE Chair)</a:t>
            </a:r>
          </a:p>
          <a:p>
            <a:r>
              <a:rPr lang="en-US" sz="2800" dirty="0" smtClean="0"/>
              <a:t>Presented at 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International Congress on Peer Review and Biomedical Publication 8 September 2013, Chicago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36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2516"/>
            <a:ext cx="8226425" cy="4522788"/>
          </a:xfrm>
        </p:spPr>
        <p:txBody>
          <a:bodyPr/>
          <a:lstStyle/>
          <a:p>
            <a:pPr marL="0" indent="0"/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Cases database – approximately 500 cases</a:t>
            </a: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Updated classification scheme needed</a:t>
            </a: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N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ew scheme - 18 main Classifications, up to 2 per case </a:t>
            </a:r>
          </a:p>
          <a:p>
            <a:pPr marL="0" indent="0"/>
            <a:r>
              <a:rPr lang="en-GB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- 100 Keywords, up to 10 per case</a:t>
            </a:r>
          </a:p>
          <a:p>
            <a:pPr marL="0" indent="0"/>
            <a:r>
              <a:rPr lang="en-GB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- descriptive, not judgemental</a:t>
            </a: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The coding exercise</a:t>
            </a:r>
          </a:p>
          <a:p>
            <a:pPr marL="0" indent="0" algn="ctr"/>
            <a:r>
              <a:rPr lang="en-GB" sz="2000" i="1" dirty="0" smtClean="0">
                <a:latin typeface="Arial" pitchFamily="34" charset="0"/>
                <a:cs typeface="Arial" pitchFamily="34" charset="0"/>
              </a:rPr>
              <a:t>Classifications and Keywords indicate the topics discussed, not that a particular form of misconduct had occurred</a:t>
            </a:r>
          </a:p>
          <a:p>
            <a:pPr marL="0" indent="0" algn="ctr"/>
            <a:endParaRPr lang="en-GB" sz="2400" i="1" dirty="0">
              <a:latin typeface="Arial" pitchFamily="34" charset="0"/>
              <a:cs typeface="Arial" pitchFamily="34" charset="0"/>
            </a:endParaRPr>
          </a:p>
          <a:p>
            <a:pPr marL="0" indent="0"/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63"/>
            <a:ext cx="9144000" cy="277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26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refuses to </a:t>
            </a:r>
            <a:br>
              <a:rPr lang="en-US" dirty="0" smtClean="0"/>
            </a:br>
            <a:r>
              <a:rPr lang="en-US" dirty="0" smtClean="0"/>
              <a:t>correct the record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844824"/>
            <a:ext cx="794385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5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088"/>
            <a:ext cx="9144000" cy="589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97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latin typeface="Arial" pitchFamily="34" charset="0"/>
                <a:cs typeface="Arial" pitchFamily="34" charset="0"/>
              </a:rPr>
              <a:t>C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ases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Classifications 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&amp;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Keywords </a:t>
            </a:r>
            <a:br>
              <a:rPr lang="en-GB" sz="2800" dirty="0" smtClean="0">
                <a:latin typeface="Arial" pitchFamily="34" charset="0"/>
                <a:cs typeface="Arial" pitchFamily="34" charset="0"/>
              </a:rPr>
            </a:br>
            <a:r>
              <a:rPr lang="en-GB" sz="2800" dirty="0" smtClean="0">
                <a:latin typeface="Arial" pitchFamily="34" charset="0"/>
                <a:cs typeface="Arial" pitchFamily="34" charset="0"/>
              </a:rPr>
              <a:t>1997-2012 by 4-year intervals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535113"/>
            <a:ext cx="4245868" cy="639762"/>
          </a:xfrm>
        </p:spPr>
        <p:txBody>
          <a:bodyPr/>
          <a:lstStyle/>
          <a:p>
            <a:r>
              <a:rPr lang="en-GB" sz="2000" dirty="0" smtClean="0"/>
              <a:t>			Number</a:t>
            </a:r>
            <a:endParaRPr lang="en-GB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sz="2000" dirty="0" smtClean="0"/>
              <a:t>       			Mean</a:t>
            </a:r>
            <a:endParaRPr lang="en-GB" sz="2000" dirty="0"/>
          </a:p>
        </p:txBody>
      </p:sp>
      <p:pic>
        <p:nvPicPr>
          <p:cNvPr id="7174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24944"/>
            <a:ext cx="3960440" cy="2706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4752528" cy="309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73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Classification of COPE cases, 1997-2012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28092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00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latin typeface="Arial" pitchFamily="34" charset="0"/>
                <a:cs typeface="Arial" pitchFamily="34" charset="0"/>
              </a:rPr>
              <a:t>Classification of COPE cases,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1997-2012, categories 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with &gt;7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instances 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in a 4-year period</a:t>
            </a:r>
            <a:endParaRPr lang="en-GB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71296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8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COPE resource development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6425" cy="4464496"/>
          </a:xfrm>
        </p:spPr>
        <p:txBody>
          <a:bodyPr/>
          <a:lstStyle/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eLearning </a:t>
            </a:r>
            <a:r>
              <a:rPr lang="en-GB" sz="2000" i="1" dirty="0">
                <a:latin typeface="Arial" pitchFamily="34" charset="0"/>
                <a:cs typeface="Arial" pitchFamily="34" charset="0"/>
              </a:rPr>
              <a:t>modules </a:t>
            </a: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re-launched 2013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Introduction to publication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ethics, Plagiarism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, Data falsification, Data fabrication, Conflict of interest,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Authorship, Reviewer misconduct</a:t>
            </a: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eLearning </a:t>
            </a:r>
            <a:r>
              <a:rPr lang="en-GB" sz="2000" i="1" dirty="0">
                <a:latin typeface="Arial" pitchFamily="34" charset="0"/>
                <a:cs typeface="Arial" pitchFamily="34" charset="0"/>
              </a:rPr>
              <a:t>modules in development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: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Editor misconduct, Redundant publication, Selective reporting, Unethical research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i="1" dirty="0">
                <a:latin typeface="Arial" pitchFamily="34" charset="0"/>
                <a:cs typeface="Arial" pitchFamily="34" charset="0"/>
              </a:rPr>
              <a:t>Discussion </a:t>
            </a: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documents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: How should editors respond to plagiarism, Responding to anonymous whistle blowers, electronic responses to blogs and journal articles</a:t>
            </a: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New and enhanced </a:t>
            </a: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Flowcharts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in progress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New </a:t>
            </a: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Guidelines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 … on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peer review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3716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Arial" pitchFamily="34" charset="0"/>
                <a:cs typeface="Arial" pitchFamily="34" charset="0"/>
              </a:rPr>
              <a:t>‘Fake reviewer’ cases </a:t>
            </a:r>
            <a:endParaRPr lang="en-GB" sz="32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56792"/>
            <a:ext cx="6156177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1700808"/>
            <a:ext cx="2862070" cy="441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66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28588"/>
            <a:ext cx="8226425" cy="1433512"/>
          </a:xfrm>
        </p:spPr>
        <p:txBody>
          <a:bodyPr/>
          <a:lstStyle/>
          <a:p>
            <a:r>
              <a:rPr lang="en-GB" sz="200" dirty="0" smtClean="0"/>
              <a:t>.</a:t>
            </a:r>
            <a:endParaRPr lang="en-GB" sz="2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6425" cy="4492625"/>
          </a:xfrm>
        </p:spPr>
        <p:txBody>
          <a:bodyPr/>
          <a:lstStyle/>
          <a:p>
            <a:endParaRPr lang="en-GB" sz="1800" dirty="0"/>
          </a:p>
          <a:p>
            <a:endParaRPr lang="en-GB" sz="1800" dirty="0" smtClean="0"/>
          </a:p>
          <a:p>
            <a:endParaRPr lang="en-GB" sz="1800" dirty="0"/>
          </a:p>
          <a:p>
            <a:endParaRPr lang="en-GB" sz="1800" dirty="0" smtClean="0"/>
          </a:p>
          <a:p>
            <a:endParaRPr lang="en-GB" sz="1800" dirty="0"/>
          </a:p>
          <a:p>
            <a:endParaRPr lang="en-GB" sz="1800" dirty="0" smtClean="0"/>
          </a:p>
          <a:p>
            <a:endParaRPr lang="en-GB" sz="1800" dirty="0"/>
          </a:p>
          <a:p>
            <a:endParaRPr lang="en-GB" sz="1800" dirty="0" smtClean="0"/>
          </a:p>
          <a:p>
            <a:endParaRPr lang="en-GB" sz="1800" dirty="0"/>
          </a:p>
          <a:p>
            <a:endParaRPr lang="en-GB" sz="2800" dirty="0" smtClean="0"/>
          </a:p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http://publicationethics.org/resources/guidelines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71122" cy="593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374" y="6412686"/>
            <a:ext cx="6782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http://publicationethics.org/files/u7140/Peer%20review%20guidelines.pdf</a:t>
            </a:r>
          </a:p>
        </p:txBody>
      </p:sp>
    </p:spTree>
    <p:extLst>
      <p:ext uri="{BB962C8B-B14F-4D97-AF65-F5344CB8AC3E}">
        <p14:creationId xmlns:p14="http://schemas.microsoft.com/office/powerpoint/2010/main" val="175113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1"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r>
              <a:rPr lang="en-GB" sz="3000" i="1" dirty="0" smtClean="0">
                <a:latin typeface="Arial" pitchFamily="34" charset="0"/>
                <a:cs typeface="Arial" pitchFamily="34" charset="0"/>
              </a:rPr>
              <a:t>‘Promoting </a:t>
            </a:r>
            <a:r>
              <a:rPr lang="en-GB" sz="3000" i="1" dirty="0">
                <a:latin typeface="Arial" pitchFamily="34" charset="0"/>
                <a:cs typeface="Arial" pitchFamily="34" charset="0"/>
              </a:rPr>
              <a:t>integrity in research </a:t>
            </a:r>
            <a:r>
              <a:rPr lang="en-GB" sz="3000" i="1" dirty="0" smtClean="0">
                <a:latin typeface="Arial" pitchFamily="34" charset="0"/>
                <a:cs typeface="Arial" pitchFamily="34" charset="0"/>
              </a:rPr>
              <a:t>publication’</a:t>
            </a:r>
            <a:endParaRPr lang="en-GB" sz="3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6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1363" indent="-28257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58788" lvl="1" indent="0">
              <a:lnSpc>
                <a:spcPct val="80000"/>
              </a:lnSpc>
              <a:spcBef>
                <a:spcPts val="450"/>
              </a:spcBef>
              <a:buClr>
                <a:srgbClr val="7030A0"/>
              </a:buClr>
              <a:buSzPct val="120000"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ts val="800"/>
              </a:spcBef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>
                <a:latin typeface="Arial" pitchFamily="34" charset="0"/>
                <a:ea typeface="+mn-ea"/>
                <a:cs typeface="Arial" pitchFamily="34" charset="0"/>
              </a:rPr>
              <a:t>Education as well as guidance and </a:t>
            </a:r>
            <a:r>
              <a:rPr lang="en-GB" sz="2000" dirty="0" smtClean="0">
                <a:latin typeface="Arial" pitchFamily="34" charset="0"/>
                <a:ea typeface="+mn-ea"/>
                <a:cs typeface="Arial" pitchFamily="34" charset="0"/>
              </a:rPr>
              <a:t>advice</a:t>
            </a:r>
            <a:r>
              <a:rPr lang="en-GB" sz="2000" dirty="0">
                <a:latin typeface="Arial" pitchFamily="34" charset="0"/>
                <a:ea typeface="+mn-ea"/>
                <a:cs typeface="Arial" pitchFamily="34" charset="0"/>
              </a:rPr>
              <a:t>	</a:t>
            </a:r>
          </a:p>
          <a:p>
            <a:pPr marL="342900" lvl="1" indent="-342900" eaLnBrk="0" hangingPunct="0">
              <a:spcBef>
                <a:spcPts val="800"/>
              </a:spcBef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>
                <a:latin typeface="Arial" pitchFamily="34" charset="0"/>
                <a:ea typeface="+mn-ea"/>
                <a:cs typeface="Arial" pitchFamily="34" charset="0"/>
              </a:rPr>
              <a:t>Making the Forum accessible to more members, more often, in more </a:t>
            </a:r>
            <a:r>
              <a:rPr lang="en-GB" sz="2000" dirty="0" smtClean="0">
                <a:latin typeface="Arial" pitchFamily="34" charset="0"/>
                <a:ea typeface="+mn-ea"/>
                <a:cs typeface="Arial" pitchFamily="34" charset="0"/>
              </a:rPr>
              <a:t>ways</a:t>
            </a:r>
          </a:p>
          <a:p>
            <a:pPr marL="342900" lvl="1" indent="-342900" eaLnBrk="0" hangingPunct="0">
              <a:spcBef>
                <a:spcPts val="800"/>
              </a:spcBef>
              <a:buClr>
                <a:srgbClr val="7030A0"/>
              </a:buClr>
              <a:buSzPct val="90000"/>
              <a:buFont typeface="Arial" pitchFamily="34" charset="0"/>
              <a:buChar char="●"/>
            </a:pPr>
            <a:r>
              <a:rPr lang="en-GB" sz="2000" dirty="0" smtClean="0">
                <a:latin typeface="Arial" pitchFamily="34" charset="0"/>
                <a:ea typeface="+mn-ea"/>
                <a:cs typeface="Arial" pitchFamily="34" charset="0"/>
              </a:rPr>
              <a:t>Resources you can use freely in your editorial work</a:t>
            </a:r>
            <a:endParaRPr lang="en-GB" sz="2000" dirty="0">
              <a:latin typeface="Arial" pitchFamily="34" charset="0"/>
              <a:ea typeface="+mn-ea"/>
              <a:cs typeface="Arial" pitchFamily="34" charset="0"/>
            </a:endParaRPr>
          </a:p>
          <a:p>
            <a:pPr marL="458788" lvl="1" indent="0">
              <a:lnSpc>
                <a:spcPct val="80000"/>
              </a:lnSpc>
              <a:spcBef>
                <a:spcPts val="450"/>
              </a:spcBef>
              <a:buClr>
                <a:srgbClr val="7030A0"/>
              </a:buClr>
              <a:buSzPct val="120000"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458788" lvl="1" indent="0">
              <a:lnSpc>
                <a:spcPct val="80000"/>
              </a:lnSpc>
              <a:spcBef>
                <a:spcPts val="450"/>
              </a:spcBef>
              <a:buClr>
                <a:srgbClr val="7030A0"/>
              </a:buClr>
              <a:buSzPct val="120000"/>
            </a:pP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					~~~~~~~~~~~~~</a:t>
            </a:r>
          </a:p>
          <a:p>
            <a:pPr marL="458788" lvl="1" indent="0">
              <a:lnSpc>
                <a:spcPct val="80000"/>
              </a:lnSpc>
              <a:spcBef>
                <a:spcPts val="450"/>
              </a:spcBef>
              <a:buClr>
                <a:srgbClr val="7030A0"/>
              </a:buClr>
              <a:buSzPct val="120000"/>
            </a:pPr>
            <a:endParaRPr lang="en-GB" sz="1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endParaRPr lang="en-GB" dirty="0">
              <a:solidFill>
                <a:srgbClr val="CCCCFF"/>
              </a:solidFill>
              <a:latin typeface="Century Gothic" pitchFamily="32" charset="0"/>
              <a:hlinkClick r:id="rId3"/>
            </a:endParaRPr>
          </a:p>
          <a:p>
            <a:pPr marL="0" indent="0">
              <a:lnSpc>
                <a:spcPct val="80000"/>
              </a:lnSpc>
              <a:spcBef>
                <a:spcPts val="450"/>
              </a:spcBef>
            </a:pPr>
            <a:r>
              <a:rPr lang="en-GB" b="1" dirty="0" smtClean="0">
                <a:latin typeface="Arial" pitchFamily="34" charset="0"/>
                <a:cs typeface="Arial" pitchFamily="34" charset="0"/>
              </a:rPr>
              <a:t>Comments/queries 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for 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COPE: </a:t>
            </a:r>
            <a:r>
              <a:rPr lang="en-GB" b="1" i="1" dirty="0" smtClean="0">
                <a:latin typeface="Arial" pitchFamily="34" charset="0"/>
                <a:cs typeface="Arial" pitchFamily="34" charset="0"/>
              </a:rPr>
              <a:t>Natalie </a:t>
            </a:r>
            <a:r>
              <a:rPr lang="en-GB" b="1" i="1" dirty="0">
                <a:latin typeface="Arial" pitchFamily="34" charset="0"/>
                <a:cs typeface="Arial" pitchFamily="34" charset="0"/>
              </a:rPr>
              <a:t>Ridgeway</a:t>
            </a:r>
            <a:r>
              <a:rPr lang="en-GB" dirty="0">
                <a:latin typeface="Arial" pitchFamily="34" charset="0"/>
                <a:cs typeface="Arial" pitchFamily="34" charset="0"/>
              </a:rPr>
              <a:t> Operations Manager</a:t>
            </a:r>
          </a:p>
          <a:p>
            <a:pPr marL="0" indent="0">
              <a:lnSpc>
                <a:spcPct val="80000"/>
              </a:lnSpc>
              <a:spcBef>
                <a:spcPts val="450"/>
              </a:spcBef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cope_opsmanager@publicationethics.org  		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@C0PE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Website: http://www.publicationethics.org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pPr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endParaRPr lang="en-GB" dirty="0">
              <a:solidFill>
                <a:srgbClr val="009999"/>
              </a:solidFill>
              <a:latin typeface="Century Gothic" pitchFamily="32" charset="0"/>
            </a:endParaRPr>
          </a:p>
        </p:txBody>
      </p:sp>
      <p:pic>
        <p:nvPicPr>
          <p:cNvPr id="6" name="Picture 8" descr="http://profile.ak.fbcdn.net/hprofile-ak-prn1/592245_278029242253904_673519547_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270" y="4816371"/>
            <a:ext cx="345481" cy="44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27666" y="2967335"/>
            <a:ext cx="4288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18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entury Gothic"/>
        <a:ea typeface="SimSun"/>
        <a:cs typeface="SimSun"/>
      </a:majorFont>
      <a:minorFont>
        <a:latin typeface="Century Gothic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entury Gothic"/>
        <a:ea typeface="SimSun"/>
        <a:cs typeface="SimSun"/>
      </a:majorFont>
      <a:minorFont>
        <a:latin typeface="Century Gothic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4951</TotalTime>
  <Words>507</Words>
  <Application>Microsoft Office PowerPoint</Application>
  <PresentationFormat>On-screen Show (4:3)</PresentationFormat>
  <Paragraphs>108</Paragraphs>
  <Slides>21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Office Theme</vt:lpstr>
      <vt:lpstr>PowerPoint Presentation</vt:lpstr>
      <vt:lpstr>Competing Interests</vt:lpstr>
      <vt:lpstr>PowerPoint Presentation</vt:lpstr>
      <vt:lpstr>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COPE - Case Analysis Project</vt:lpstr>
      <vt:lpstr>.</vt:lpstr>
      <vt:lpstr>Journal refuses to  correct the record</vt:lpstr>
      <vt:lpstr>PowerPoint Presentation</vt:lpstr>
      <vt:lpstr>Cases, Classifications &amp; Keywords  1997-2012 by 4-year intervals</vt:lpstr>
      <vt:lpstr>Classification of COPE cases, 1997-2012</vt:lpstr>
      <vt:lpstr>Classification of COPE cases, 1997-2012, categories with &gt;7 instances in a 4-year period</vt:lpstr>
      <vt:lpstr>COPE resource development</vt:lpstr>
      <vt:lpstr>‘Fake reviewer’ cases </vt:lpstr>
      <vt:lpstr>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Feest</dc:creator>
  <cp:lastModifiedBy>Leslie</cp:lastModifiedBy>
  <cp:revision>495</cp:revision>
  <cp:lastPrinted>2013-09-04T08:52:27Z</cp:lastPrinted>
  <dcterms:created xsi:type="dcterms:W3CDTF">2009-09-25T10:17:12Z</dcterms:created>
  <dcterms:modified xsi:type="dcterms:W3CDTF">2014-08-08T13:58:09Z</dcterms:modified>
</cp:coreProperties>
</file>