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9" r:id="rId2"/>
    <p:sldId id="262" r:id="rId3"/>
    <p:sldId id="266" r:id="rId4"/>
    <p:sldId id="263" r:id="rId5"/>
    <p:sldId id="264" r:id="rId6"/>
    <p:sldId id="265" r:id="rId7"/>
    <p:sldId id="260" r:id="rId8"/>
    <p:sldId id="267" r:id="rId9"/>
    <p:sldId id="268" r:id="rId10"/>
    <p:sldId id="257"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4B4B"/>
    <a:srgbClr val="2B55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84" d="100"/>
          <a:sy n="84" d="100"/>
        </p:scale>
        <p:origin x="96" y="52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79" d="100"/>
          <a:sy n="79" d="100"/>
        </p:scale>
        <p:origin x="246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8A94E-64CF-47D1-B4C6-87D005283DF7}" type="datetimeFigureOut">
              <a:rPr lang="en-US" smtClean="0"/>
              <a:t>7/14/2014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5B6613-4432-446C-A3E6-02633650D53F}" type="slidenum">
              <a:rPr lang="en-US" smtClean="0"/>
              <a:t>‹#›</a:t>
            </a:fld>
            <a:endParaRPr lang="en-US"/>
          </a:p>
        </p:txBody>
      </p:sp>
    </p:spTree>
    <p:extLst>
      <p:ext uri="{BB962C8B-B14F-4D97-AF65-F5344CB8AC3E}">
        <p14:creationId xmlns:p14="http://schemas.microsoft.com/office/powerpoint/2010/main" val="3251253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plosmedicine.org/article/info:doi/10.1371/journal.pmed.0050139#pmed-0050139-b018"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plosmedicine.org/article/info:doi/10.1371/journal.pmed.0050139#pmed-0050139-b019"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new initiative seeks to improve the quality of scientific publications by promoting transparent and accurate reporting. The Network provides resources and training relating to the reporting of health research and assists in the development, dissemination, and implementation of reporting guidelines.</a:t>
            </a:r>
          </a:p>
          <a:p>
            <a:r>
              <a:rPr lang="en-US" dirty="0" smtClean="0"/>
              <a:t>The first project of the EQUATOR Network was to: (1) identify all available guidelines for reporting health research studies and (2) survey the authors of these guidelines to gather details about their development methodology, dissemination and implementation strategies, and problems encountered during those processes. Given sparse information on the benefits of guidelines [</a:t>
            </a:r>
            <a:r>
              <a:rPr lang="en-US" dirty="0" smtClean="0">
                <a:hlinkClick r:id="rId3"/>
              </a:rPr>
              <a:t>18</a:t>
            </a:r>
            <a:r>
              <a:rPr lang="en-US" dirty="0" smtClean="0"/>
              <a:t>,</a:t>
            </a:r>
            <a:r>
              <a:rPr lang="en-US" dirty="0" smtClean="0">
                <a:hlinkClick r:id="rId4"/>
              </a:rPr>
              <a:t>19</a:t>
            </a:r>
            <a:r>
              <a:rPr lang="en-US" dirty="0" smtClean="0"/>
              <a:t>], we also asked authors about published and unpublished evaluations of impact. </a:t>
            </a:r>
          </a:p>
          <a:p>
            <a:endParaRPr lang="en-US" dirty="0"/>
          </a:p>
        </p:txBody>
      </p:sp>
      <p:sp>
        <p:nvSpPr>
          <p:cNvPr id="4" name="Slide Number Placeholder 3"/>
          <p:cNvSpPr>
            <a:spLocks noGrp="1"/>
          </p:cNvSpPr>
          <p:nvPr>
            <p:ph type="sldNum" sz="quarter" idx="10"/>
          </p:nvPr>
        </p:nvSpPr>
        <p:spPr/>
        <p:txBody>
          <a:bodyPr/>
          <a:lstStyle/>
          <a:p>
            <a:fld id="{815B6613-4432-446C-A3E6-02633650D53F}" type="slidenum">
              <a:rPr lang="en-US" smtClean="0"/>
              <a:t>8</a:t>
            </a:fld>
            <a:endParaRPr lang="en-US"/>
          </a:p>
        </p:txBody>
      </p:sp>
    </p:spTree>
    <p:extLst>
      <p:ext uri="{BB962C8B-B14F-4D97-AF65-F5344CB8AC3E}">
        <p14:creationId xmlns:p14="http://schemas.microsoft.com/office/powerpoint/2010/main" val="877473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5420E1A1-27BC-4AB7-867F-D577EC85BA83}" type="slidenum">
              <a:rPr lang="en-US" smtClean="0"/>
              <a:pPr/>
              <a:t>11</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626652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7/14/2014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7/14/2014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7/14/2014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7/14/2014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7/14/2014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7/14/2014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7/14/2014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7/14/2014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7/14/2014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7/14/2014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7/14/2014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7/14/2014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equator-network.org/"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000" dirty="0"/>
              <a:t>Nursing Research Journals: Wrestling with the Challenges </a:t>
            </a:r>
          </a:p>
        </p:txBody>
      </p:sp>
      <p:sp>
        <p:nvSpPr>
          <p:cNvPr id="3" name="Subtitle 2"/>
          <p:cNvSpPr>
            <a:spLocks noGrp="1"/>
          </p:cNvSpPr>
          <p:nvPr>
            <p:ph type="subTitle" idx="1"/>
          </p:nvPr>
        </p:nvSpPr>
        <p:spPr/>
        <p:txBody>
          <a:bodyPr/>
          <a:lstStyle/>
          <a:p>
            <a:pPr algn="ctr"/>
            <a:r>
              <a:rPr lang="en-US" dirty="0"/>
              <a:t>Christine R. </a:t>
            </a:r>
            <a:r>
              <a:rPr lang="en-US" dirty="0" smtClean="0"/>
              <a:t>Kovach, </a:t>
            </a:r>
            <a:r>
              <a:rPr lang="en-US" dirty="0"/>
              <a:t>Susan J. </a:t>
            </a:r>
            <a:r>
              <a:rPr lang="en-US" dirty="0" err="1" smtClean="0"/>
              <a:t>Henly</a:t>
            </a:r>
            <a:r>
              <a:rPr lang="en-US" dirty="0" smtClean="0"/>
              <a:t>, </a:t>
            </a:r>
            <a:r>
              <a:rPr lang="en-US" dirty="0"/>
              <a:t>Sean P. Clarke</a:t>
            </a:r>
          </a:p>
        </p:txBody>
      </p:sp>
    </p:spTree>
    <p:extLst>
      <p:ext uri="{BB962C8B-B14F-4D97-AF65-F5344CB8AC3E}">
        <p14:creationId xmlns:p14="http://schemas.microsoft.com/office/powerpoint/2010/main" val="1377791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Session</a:t>
            </a:r>
            <a:endParaRPr lang="en-US" dirty="0"/>
          </a:p>
        </p:txBody>
      </p:sp>
      <p:sp>
        <p:nvSpPr>
          <p:cNvPr id="3" name="Content Placeholder 2"/>
          <p:cNvSpPr>
            <a:spLocks noGrp="1"/>
          </p:cNvSpPr>
          <p:nvPr>
            <p:ph idx="1"/>
          </p:nvPr>
        </p:nvSpPr>
        <p:spPr/>
        <p:txBody>
          <a:bodyPr>
            <a:normAutofit/>
          </a:bodyPr>
          <a:lstStyle/>
          <a:p>
            <a:pPr>
              <a:buFont typeface="Courier New" panose="02070309020205020404" pitchFamily="49" charset="0"/>
              <a:buChar char="o"/>
            </a:pPr>
            <a:r>
              <a:rPr lang="en-US" sz="2400" dirty="0" smtClean="0">
                <a:solidFill>
                  <a:schemeClr val="bg1">
                    <a:lumMod val="65000"/>
                  </a:schemeClr>
                </a:solidFill>
              </a:rPr>
              <a:t> </a:t>
            </a:r>
            <a:r>
              <a:rPr lang="en-US" sz="2400" dirty="0" smtClean="0">
                <a:solidFill>
                  <a:srgbClr val="4B4B4B"/>
                </a:solidFill>
              </a:rPr>
              <a:t>Share some information</a:t>
            </a:r>
          </a:p>
          <a:p>
            <a:pPr lvl="1">
              <a:buFont typeface="Courier New" panose="02070309020205020404" pitchFamily="49" charset="0"/>
              <a:buChar char="o"/>
            </a:pPr>
            <a:r>
              <a:rPr lang="en-US" sz="2200" dirty="0" smtClean="0">
                <a:solidFill>
                  <a:srgbClr val="4B4B4B"/>
                </a:solidFill>
              </a:rPr>
              <a:t>Publication guidelines</a:t>
            </a:r>
          </a:p>
          <a:p>
            <a:pPr lvl="1">
              <a:buFont typeface="Courier New" panose="02070309020205020404" pitchFamily="49" charset="0"/>
              <a:buChar char="o"/>
            </a:pPr>
            <a:r>
              <a:rPr lang="en-US" sz="2400" dirty="0">
                <a:solidFill>
                  <a:srgbClr val="4B4B4B"/>
                </a:solidFill>
              </a:rPr>
              <a:t>Summarizing </a:t>
            </a:r>
            <a:r>
              <a:rPr lang="en-US" sz="2400" dirty="0" smtClean="0">
                <a:solidFill>
                  <a:srgbClr val="4B4B4B"/>
                </a:solidFill>
              </a:rPr>
              <a:t>results</a:t>
            </a:r>
          </a:p>
          <a:p>
            <a:pPr lvl="1">
              <a:buFont typeface="Courier New" panose="02070309020205020404" pitchFamily="49" charset="0"/>
              <a:buChar char="o"/>
            </a:pPr>
            <a:r>
              <a:rPr lang="en-US" sz="2400" dirty="0" smtClean="0">
                <a:solidFill>
                  <a:srgbClr val="4B4B4B"/>
                </a:solidFill>
              </a:rPr>
              <a:t>Publishing Pilot work</a:t>
            </a:r>
            <a:endParaRPr lang="en-US" sz="2200" dirty="0" smtClean="0">
              <a:solidFill>
                <a:srgbClr val="4B4B4B"/>
              </a:solidFill>
            </a:endParaRPr>
          </a:p>
          <a:p>
            <a:pPr>
              <a:buFont typeface="Courier New" panose="02070309020205020404" pitchFamily="49" charset="0"/>
              <a:buChar char="o"/>
            </a:pPr>
            <a:r>
              <a:rPr lang="en-US" sz="2400" dirty="0">
                <a:solidFill>
                  <a:srgbClr val="4B4B4B"/>
                </a:solidFill>
              </a:rPr>
              <a:t> </a:t>
            </a:r>
            <a:r>
              <a:rPr lang="en-US" sz="2400" dirty="0" smtClean="0">
                <a:solidFill>
                  <a:srgbClr val="4B4B4B"/>
                </a:solidFill>
              </a:rPr>
              <a:t>Provoke discussion on the issues you </a:t>
            </a:r>
            <a:r>
              <a:rPr lang="en-US" sz="2400" dirty="0">
                <a:solidFill>
                  <a:srgbClr val="4B4B4B"/>
                </a:solidFill>
              </a:rPr>
              <a:t>face as an editor of a nursing research journal</a:t>
            </a:r>
            <a:endParaRPr lang="en-US" sz="2400" dirty="0" smtClean="0">
              <a:solidFill>
                <a:srgbClr val="4B4B4B"/>
              </a:solidFill>
            </a:endParaRPr>
          </a:p>
          <a:p>
            <a:pPr>
              <a:buFont typeface="Courier New" panose="02070309020205020404" pitchFamily="49" charset="0"/>
              <a:buChar char="o"/>
            </a:pPr>
            <a:r>
              <a:rPr lang="en-US" sz="2400" dirty="0">
                <a:solidFill>
                  <a:srgbClr val="4B4B4B"/>
                </a:solidFill>
              </a:rPr>
              <a:t> </a:t>
            </a:r>
            <a:r>
              <a:rPr lang="en-US" sz="2400" dirty="0" smtClean="0">
                <a:solidFill>
                  <a:srgbClr val="4B4B4B"/>
                </a:solidFill>
              </a:rPr>
              <a:t>Solicit ideas</a:t>
            </a:r>
          </a:p>
          <a:p>
            <a:pPr lvl="1">
              <a:buFont typeface="Courier New" panose="02070309020205020404" pitchFamily="49" charset="0"/>
              <a:buChar char="o"/>
            </a:pPr>
            <a:r>
              <a:rPr lang="en-US" sz="2400" dirty="0">
                <a:solidFill>
                  <a:srgbClr val="4B4B4B"/>
                </a:solidFill>
              </a:rPr>
              <a:t>topics for discussion/presentation at future INANE meetings </a:t>
            </a:r>
            <a:endParaRPr lang="en-US" sz="2400" dirty="0" smtClean="0">
              <a:solidFill>
                <a:srgbClr val="4B4B4B"/>
              </a:solidFill>
            </a:endParaRPr>
          </a:p>
          <a:p>
            <a:pPr lvl="1">
              <a:buFont typeface="Courier New" panose="02070309020205020404" pitchFamily="49" charset="0"/>
              <a:buChar char="o"/>
            </a:pPr>
            <a:r>
              <a:rPr lang="en-US" sz="2400" dirty="0">
                <a:solidFill>
                  <a:srgbClr val="4B4B4B"/>
                </a:solidFill>
              </a:rPr>
              <a:t>format do you prefer for future INANE meetings </a:t>
            </a:r>
            <a:endParaRPr lang="en-US" sz="2200" dirty="0" smtClean="0">
              <a:solidFill>
                <a:srgbClr val="4B4B4B"/>
              </a:solidFill>
            </a:endParaRPr>
          </a:p>
          <a:p>
            <a:pPr lvl="1">
              <a:buFont typeface="Courier New" panose="02070309020205020404" pitchFamily="49" charset="0"/>
              <a:buChar char="o"/>
            </a:pPr>
            <a:endParaRPr lang="en-US" sz="2200" dirty="0">
              <a:solidFill>
                <a:schemeClr val="bg1">
                  <a:lumMod val="65000"/>
                </a:schemeClr>
              </a:solidFill>
            </a:endParaRPr>
          </a:p>
        </p:txBody>
      </p:sp>
    </p:spTree>
    <p:extLst>
      <p:ext uri="{BB962C8B-B14F-4D97-AF65-F5344CB8AC3E}">
        <p14:creationId xmlns:p14="http://schemas.microsoft.com/office/powerpoint/2010/main" val="298431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good report is an essential component of good research</a:t>
            </a:r>
          </a:p>
        </p:txBody>
      </p:sp>
      <p:sp>
        <p:nvSpPr>
          <p:cNvPr id="3" name="Content Placeholder 2"/>
          <p:cNvSpPr>
            <a:spLocks noGrp="1"/>
          </p:cNvSpPr>
          <p:nvPr>
            <p:ph idx="1"/>
          </p:nvPr>
        </p:nvSpPr>
        <p:spPr/>
        <p:txBody>
          <a:bodyPr>
            <a:normAutofit/>
          </a:bodyPr>
          <a:lstStyle/>
          <a:p>
            <a:r>
              <a:rPr lang="en-US" sz="4000" dirty="0" smtClean="0">
                <a:solidFill>
                  <a:schemeClr val="bg1">
                    <a:lumMod val="50000"/>
                  </a:schemeClr>
                </a:solidFill>
              </a:rPr>
              <a:t>Who decides what is a good report?</a:t>
            </a:r>
            <a:endParaRPr lang="en-US" sz="4000" dirty="0">
              <a:solidFill>
                <a:schemeClr val="bg1">
                  <a:lumMod val="50000"/>
                </a:schemeClr>
              </a:solidFill>
            </a:endParaRPr>
          </a:p>
        </p:txBody>
      </p:sp>
    </p:spTree>
    <p:extLst>
      <p:ext uri="{BB962C8B-B14F-4D97-AF65-F5344CB8AC3E}">
        <p14:creationId xmlns:p14="http://schemas.microsoft.com/office/powerpoint/2010/main" val="1904878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230" y="286604"/>
            <a:ext cx="10504170" cy="1359316"/>
          </a:xfrm>
        </p:spPr>
        <p:txBody>
          <a:bodyPr>
            <a:normAutofit/>
          </a:bodyPr>
          <a:lstStyle/>
          <a:p>
            <a:pPr algn="ctr"/>
            <a:r>
              <a:rPr lang="en-US" sz="2800" b="1" dirty="0" smtClean="0">
                <a:solidFill>
                  <a:srgbClr val="2B553F"/>
                </a:solidFill>
                <a:latin typeface="Verdana" panose="020B0604030504040204" pitchFamily="34" charset="0"/>
                <a:ea typeface="Verdana" panose="020B0604030504040204" pitchFamily="34" charset="0"/>
                <a:cs typeface="Verdana" panose="020B0604030504040204" pitchFamily="34" charset="0"/>
              </a:rPr>
              <a:t>STREGA, STROBE, STARD, SQUIRE, MOOSE, PRISMA, GNOSIS, TREND, ORION, COREQ, QUORUM, REMARK, CONSORT</a:t>
            </a:r>
            <a:endParaRPr lang="en-US" sz="2800" b="1" dirty="0">
              <a:solidFill>
                <a:srgbClr val="2B553F"/>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8608" y="2103119"/>
            <a:ext cx="2910315" cy="3108961"/>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4603" y="1737360"/>
            <a:ext cx="3218180" cy="4022725"/>
          </a:xfrm>
          <a:prstGeom prst="rect">
            <a:avLst/>
          </a:prstGeom>
        </p:spPr>
      </p:pic>
      <p:sp>
        <p:nvSpPr>
          <p:cNvPr id="6" name="Title 1"/>
          <p:cNvSpPr txBox="1">
            <a:spLocks/>
          </p:cNvSpPr>
          <p:nvPr/>
        </p:nvSpPr>
        <p:spPr>
          <a:xfrm>
            <a:off x="4677249" y="1069131"/>
            <a:ext cx="2203611" cy="2862790"/>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smtClean="0">
                <a:solidFill>
                  <a:srgbClr val="2B553F"/>
                </a:solidFill>
                <a:latin typeface="Gill Sans Ultra Bold" panose="020B0A02020104020203" pitchFamily="34" charset="0"/>
              </a:rPr>
              <a:t>OR</a:t>
            </a:r>
            <a:endParaRPr lang="en-US" dirty="0">
              <a:solidFill>
                <a:srgbClr val="2B553F"/>
              </a:solidFill>
              <a:latin typeface="Gill Sans Ultra Bold" panose="020B0A02020104020203" pitchFamily="34" charset="0"/>
            </a:endParaRPr>
          </a:p>
        </p:txBody>
      </p:sp>
    </p:spTree>
    <p:extLst>
      <p:ext uri="{BB962C8B-B14F-4D97-AF65-F5344CB8AC3E}">
        <p14:creationId xmlns:p14="http://schemas.microsoft.com/office/powerpoint/2010/main" val="2063363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1097280" y="286603"/>
            <a:ext cx="4937759" cy="1450757"/>
          </a:xfrm>
        </p:spPr>
        <p:txBody>
          <a:bodyPr/>
          <a:lstStyle/>
          <a:p>
            <a:r>
              <a:rPr lang="en-US" dirty="0" smtClean="0"/>
              <a:t>Purpose</a:t>
            </a:r>
            <a:endParaRPr lang="en-US" dirty="0"/>
          </a:p>
        </p:txBody>
      </p:sp>
      <p:sp>
        <p:nvSpPr>
          <p:cNvPr id="15" name="Content Placeholder 14"/>
          <p:cNvSpPr>
            <a:spLocks noGrp="1"/>
          </p:cNvSpPr>
          <p:nvPr>
            <p:ph sz="half" idx="1"/>
          </p:nvPr>
        </p:nvSpPr>
        <p:spPr/>
        <p:txBody>
          <a:bodyPr>
            <a:normAutofit/>
          </a:bodyPr>
          <a:lstStyle/>
          <a:p>
            <a:r>
              <a:rPr lang="en-US" sz="2800" dirty="0" smtClean="0"/>
              <a:t>Author guidance</a:t>
            </a:r>
          </a:p>
          <a:p>
            <a:r>
              <a:rPr lang="en-US" sz="2800" dirty="0" smtClean="0"/>
              <a:t>Moral duty to publish clearly and consistently → prescriptive tool for judging a study</a:t>
            </a:r>
            <a:endParaRPr lang="en-US" sz="2800" dirty="0"/>
          </a:p>
        </p:txBody>
      </p:sp>
      <p:sp>
        <p:nvSpPr>
          <p:cNvPr id="16" name="Content Placeholder 15"/>
          <p:cNvSpPr>
            <a:spLocks noGrp="1"/>
          </p:cNvSpPr>
          <p:nvPr>
            <p:ph sz="half" idx="2"/>
          </p:nvPr>
        </p:nvSpPr>
        <p:spPr/>
        <p:txBody>
          <a:bodyPr>
            <a:normAutofit/>
          </a:bodyPr>
          <a:lstStyle/>
          <a:p>
            <a:r>
              <a:rPr lang="en-US" sz="2800" dirty="0" smtClean="0"/>
              <a:t>Biased or flawed studies less likely to be published</a:t>
            </a:r>
          </a:p>
          <a:p>
            <a:r>
              <a:rPr lang="en-US" sz="2800" dirty="0" smtClean="0"/>
              <a:t>Easier to compare and synthesize findings from multiple studies</a:t>
            </a:r>
          </a:p>
          <a:p>
            <a:r>
              <a:rPr lang="en-US" sz="2800" dirty="0" smtClean="0"/>
              <a:t>Easier to judge quality of methods against a set standard</a:t>
            </a:r>
            <a:endParaRPr lang="en-US" sz="2800" dirty="0"/>
          </a:p>
        </p:txBody>
      </p:sp>
      <p:sp>
        <p:nvSpPr>
          <p:cNvPr id="17" name="Title 13"/>
          <p:cNvSpPr txBox="1">
            <a:spLocks/>
          </p:cNvSpPr>
          <p:nvPr/>
        </p:nvSpPr>
        <p:spPr>
          <a:xfrm>
            <a:off x="6217920" y="286602"/>
            <a:ext cx="4937759"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dirty="0"/>
          </a:p>
        </p:txBody>
      </p:sp>
    </p:spTree>
    <p:extLst>
      <p:ext uri="{BB962C8B-B14F-4D97-AF65-F5344CB8AC3E}">
        <p14:creationId xmlns:p14="http://schemas.microsoft.com/office/powerpoint/2010/main" val="452338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097280" y="222992"/>
            <a:ext cx="4937760" cy="736282"/>
          </a:xfrm>
        </p:spPr>
        <p:txBody>
          <a:bodyPr/>
          <a:lstStyle/>
          <a:p>
            <a:r>
              <a:rPr lang="en-US" dirty="0" smtClean="0"/>
              <a:t>Practical Questions</a:t>
            </a:r>
            <a:endParaRPr lang="en-US" dirty="0"/>
          </a:p>
        </p:txBody>
      </p:sp>
      <p:sp>
        <p:nvSpPr>
          <p:cNvPr id="6" name="Content Placeholder 5"/>
          <p:cNvSpPr>
            <a:spLocks noGrp="1"/>
          </p:cNvSpPr>
          <p:nvPr>
            <p:ph sz="half" idx="2"/>
          </p:nvPr>
        </p:nvSpPr>
        <p:spPr/>
        <p:txBody>
          <a:bodyPr/>
          <a:lstStyle/>
          <a:p>
            <a:r>
              <a:rPr lang="en-US" dirty="0"/>
              <a:t>How do editors of research journals apply publication guidelines?</a:t>
            </a:r>
          </a:p>
          <a:p>
            <a:r>
              <a:rPr lang="en-US" dirty="0"/>
              <a:t>Can journal editors check all guidelines?</a:t>
            </a:r>
          </a:p>
          <a:p>
            <a:r>
              <a:rPr lang="en-US" dirty="0"/>
              <a:t>Can reviewers know which guidelines match which type of study and be expected to review?</a:t>
            </a:r>
          </a:p>
          <a:p>
            <a:r>
              <a:rPr lang="en-US" dirty="0"/>
              <a:t>Will reviewers do the work?</a:t>
            </a:r>
          </a:p>
          <a:p>
            <a:r>
              <a:rPr lang="en-US" dirty="0"/>
              <a:t>Degree of methodological and statistical expertise needed?</a:t>
            </a:r>
          </a:p>
          <a:p>
            <a:endParaRPr lang="en-US" dirty="0"/>
          </a:p>
        </p:txBody>
      </p:sp>
      <p:sp>
        <p:nvSpPr>
          <p:cNvPr id="7" name="Text Placeholder 6"/>
          <p:cNvSpPr>
            <a:spLocks noGrp="1"/>
          </p:cNvSpPr>
          <p:nvPr>
            <p:ph type="body" sz="quarter" idx="3"/>
          </p:nvPr>
        </p:nvSpPr>
        <p:spPr>
          <a:xfrm>
            <a:off x="6217920" y="222992"/>
            <a:ext cx="4937760" cy="736282"/>
          </a:xfrm>
        </p:spPr>
        <p:txBody>
          <a:bodyPr/>
          <a:lstStyle/>
          <a:p>
            <a:r>
              <a:rPr lang="en-US" dirty="0" smtClean="0"/>
              <a:t>Broader Questions</a:t>
            </a:r>
            <a:endParaRPr lang="en-US" dirty="0"/>
          </a:p>
        </p:txBody>
      </p:sp>
      <p:sp>
        <p:nvSpPr>
          <p:cNvPr id="8" name="Content Placeholder 7"/>
          <p:cNvSpPr>
            <a:spLocks noGrp="1"/>
          </p:cNvSpPr>
          <p:nvPr>
            <p:ph sz="quarter" idx="4"/>
          </p:nvPr>
        </p:nvSpPr>
        <p:spPr/>
        <p:txBody>
          <a:bodyPr/>
          <a:lstStyle/>
          <a:p>
            <a:r>
              <a:rPr lang="en-US" dirty="0" smtClean="0"/>
              <a:t>Will the emphasis on form impede substance?</a:t>
            </a:r>
          </a:p>
          <a:p>
            <a:r>
              <a:rPr lang="en-US" dirty="0" smtClean="0"/>
              <a:t>Will the emphasis on current methods stifle new designs and methodologies?</a:t>
            </a:r>
          </a:p>
          <a:p>
            <a:r>
              <a:rPr lang="en-US" dirty="0" smtClean="0"/>
              <a:t>What happens to our “messy” research?</a:t>
            </a:r>
          </a:p>
          <a:p>
            <a:r>
              <a:rPr lang="en-US" dirty="0" smtClean="0"/>
              <a:t>What happens to ecological validity?</a:t>
            </a:r>
            <a:endParaRPr lang="en-US" dirty="0"/>
          </a:p>
        </p:txBody>
      </p:sp>
    </p:spTree>
    <p:extLst>
      <p:ext uri="{BB962C8B-B14F-4D97-AF65-F5344CB8AC3E}">
        <p14:creationId xmlns:p14="http://schemas.microsoft.com/office/powerpoint/2010/main" val="1343204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SQUIRE (Standards for Quality Improvement Reporting Excellence)</a:t>
            </a:r>
            <a:endParaRPr lang="en-US" dirty="0"/>
          </a:p>
        </p:txBody>
      </p:sp>
      <p:sp>
        <p:nvSpPr>
          <p:cNvPr id="3" name="Content Placeholder 2"/>
          <p:cNvSpPr>
            <a:spLocks noGrp="1"/>
          </p:cNvSpPr>
          <p:nvPr>
            <p:ph idx="1"/>
          </p:nvPr>
        </p:nvSpPr>
        <p:spPr/>
        <p:txBody>
          <a:bodyPr>
            <a:normAutofit/>
          </a:bodyPr>
          <a:lstStyle/>
          <a:p>
            <a:r>
              <a:rPr lang="en-US" sz="3200" b="1" dirty="0" smtClean="0">
                <a:solidFill>
                  <a:srgbClr val="00B050"/>
                </a:solidFill>
                <a:latin typeface="Bradley Hand ITC" panose="03070402050302030203" pitchFamily="66" charset="0"/>
              </a:rPr>
              <a:t>“Unfortunately, little is known about the most effective ways to apply publication guidelines in </a:t>
            </a:r>
            <a:r>
              <a:rPr lang="en-US" sz="3200" b="1" dirty="0">
                <a:solidFill>
                  <a:srgbClr val="00B050"/>
                </a:solidFill>
                <a:latin typeface="Bradley Hand ITC" panose="03070402050302030203" pitchFamily="66" charset="0"/>
              </a:rPr>
              <a:t>practice.” http://www.equator-network.org/</a:t>
            </a:r>
            <a:endParaRPr lang="en-US" sz="3200" b="1" dirty="0" smtClean="0">
              <a:solidFill>
                <a:srgbClr val="00B050"/>
              </a:solidFill>
              <a:latin typeface="Bradley Hand ITC" panose="03070402050302030203" pitchFamily="66" charset="0"/>
            </a:endParaRPr>
          </a:p>
          <a:p>
            <a:pPr lvl="1">
              <a:buFont typeface="Courier New" panose="02070309020205020404" pitchFamily="49" charset="0"/>
              <a:buChar char="o"/>
            </a:pPr>
            <a:r>
              <a:rPr lang="en-US" sz="2600" dirty="0" smtClean="0">
                <a:latin typeface="+mj-lt"/>
              </a:rPr>
              <a:t>Editors learn through experience</a:t>
            </a:r>
          </a:p>
          <a:p>
            <a:pPr lvl="1">
              <a:buFont typeface="Courier New" panose="02070309020205020404" pitchFamily="49" charset="0"/>
              <a:buChar char="o"/>
            </a:pPr>
            <a:r>
              <a:rPr lang="en-US" sz="2600" dirty="0" smtClean="0">
                <a:latin typeface="+mj-lt"/>
              </a:rPr>
              <a:t>Wide variation in expectations between journals</a:t>
            </a:r>
          </a:p>
          <a:p>
            <a:pPr lvl="1"/>
            <a:endParaRPr lang="en-US" sz="2600" dirty="0">
              <a:latin typeface="+mj-lt"/>
            </a:endParaRPr>
          </a:p>
          <a:p>
            <a:pPr marL="201168" lvl="1" indent="0">
              <a:buNone/>
            </a:pPr>
            <a:r>
              <a:rPr lang="en-US" sz="2600" dirty="0" smtClean="0">
                <a:latin typeface="+mj-lt"/>
              </a:rPr>
              <a:t>Should these be empirical questions?</a:t>
            </a:r>
          </a:p>
          <a:p>
            <a:pPr lvl="1">
              <a:buFont typeface="Courier New" panose="02070309020205020404" pitchFamily="49" charset="0"/>
              <a:buChar char="o"/>
            </a:pPr>
            <a:r>
              <a:rPr lang="en-US" sz="2600" dirty="0" smtClean="0">
                <a:latin typeface="+mj-lt"/>
              </a:rPr>
              <a:t> The most effective ways to apply specific guidelines</a:t>
            </a:r>
          </a:p>
          <a:p>
            <a:pPr lvl="1">
              <a:buFont typeface="Courier New" panose="02070309020205020404" pitchFamily="49" charset="0"/>
              <a:buChar char="o"/>
            </a:pPr>
            <a:r>
              <a:rPr lang="en-US" sz="2600" dirty="0">
                <a:latin typeface="+mj-lt"/>
              </a:rPr>
              <a:t> </a:t>
            </a:r>
            <a:r>
              <a:rPr lang="en-US" sz="2600" dirty="0" smtClean="0">
                <a:latin typeface="+mj-lt"/>
              </a:rPr>
              <a:t>The benefits of applying specific guidelines as requirements</a:t>
            </a:r>
            <a:endParaRPr lang="en-US" sz="2600" dirty="0">
              <a:latin typeface="+mj-lt"/>
            </a:endParaRPr>
          </a:p>
        </p:txBody>
      </p:sp>
    </p:spTree>
    <p:extLst>
      <p:ext uri="{BB962C8B-B14F-4D97-AF65-F5344CB8AC3E}">
        <p14:creationId xmlns:p14="http://schemas.microsoft.com/office/powerpoint/2010/main" val="41731635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EQUATOR Network (Enhancing the Quality and Transparency of Health Research; </a:t>
            </a:r>
            <a:r>
              <a:rPr lang="en-US" sz="3600" dirty="0">
                <a:hlinkClick r:id="rId3"/>
              </a:rPr>
              <a:t>http://www.equator-network.org/</a:t>
            </a:r>
            <a:r>
              <a:rPr lang="en-US" sz="3600" dirty="0"/>
              <a:t>)</a:t>
            </a:r>
          </a:p>
        </p:txBody>
      </p:sp>
      <p:sp>
        <p:nvSpPr>
          <p:cNvPr id="3" name="Content Placeholder 2"/>
          <p:cNvSpPr>
            <a:spLocks noGrp="1"/>
          </p:cNvSpPr>
          <p:nvPr>
            <p:ph sz="half" idx="1"/>
          </p:nvPr>
        </p:nvSpPr>
        <p:spPr>
          <a:xfrm>
            <a:off x="1097279" y="1845734"/>
            <a:ext cx="2823211" cy="4023360"/>
          </a:xfrm>
        </p:spPr>
        <p:txBody>
          <a:bodyPr>
            <a:normAutofit fontScale="92500" lnSpcReduction="10000"/>
          </a:bodyPr>
          <a:lstStyle/>
          <a:p>
            <a:r>
              <a:rPr lang="en-US" sz="2200" b="1" dirty="0">
                <a:solidFill>
                  <a:srgbClr val="4B4B4B"/>
                </a:solidFill>
              </a:rPr>
              <a:t>Survey of a sample of 37 </a:t>
            </a:r>
            <a:r>
              <a:rPr lang="en-US" sz="2200" b="1" dirty="0" smtClean="0">
                <a:solidFill>
                  <a:srgbClr val="4B4B4B"/>
                </a:solidFill>
              </a:rPr>
              <a:t>guidelines</a:t>
            </a:r>
          </a:p>
          <a:p>
            <a:r>
              <a:rPr lang="en-US" sz="2200" b="1" dirty="0">
                <a:solidFill>
                  <a:srgbClr val="4B4B4B"/>
                </a:solidFill>
              </a:rPr>
              <a:t>Major Problems Experienced During the Guideline Development Process</a:t>
            </a:r>
          </a:p>
          <a:p>
            <a:endParaRPr lang="en-US" dirty="0" smtClean="0"/>
          </a:p>
        </p:txBody>
      </p:sp>
      <p:sp>
        <p:nvSpPr>
          <p:cNvPr id="4" name="Content Placeholder 3"/>
          <p:cNvSpPr>
            <a:spLocks noGrp="1"/>
          </p:cNvSpPr>
          <p:nvPr>
            <p:ph sz="half" idx="2"/>
          </p:nvPr>
        </p:nvSpPr>
        <p:spPr>
          <a:xfrm>
            <a:off x="4240530" y="1845735"/>
            <a:ext cx="6915150" cy="4023360"/>
          </a:xfrm>
        </p:spPr>
        <p:txBody>
          <a:bodyPr>
            <a:noAutofit/>
          </a:bodyPr>
          <a:lstStyle/>
          <a:p>
            <a:pPr>
              <a:buFont typeface="Courier New" panose="02070309020205020404" pitchFamily="49" charset="0"/>
              <a:buChar char="o"/>
            </a:pPr>
            <a:r>
              <a:rPr lang="en-US" dirty="0">
                <a:solidFill>
                  <a:srgbClr val="4B4B4B"/>
                </a:solidFill>
              </a:rPr>
              <a:t>Lack of sufficient funding</a:t>
            </a:r>
          </a:p>
          <a:p>
            <a:pPr>
              <a:buFont typeface="Courier New" panose="02070309020205020404" pitchFamily="49" charset="0"/>
              <a:buChar char="o"/>
            </a:pPr>
            <a:r>
              <a:rPr lang="en-US" dirty="0">
                <a:solidFill>
                  <a:srgbClr val="4B4B4B"/>
                </a:solidFill>
              </a:rPr>
              <a:t>Time constraints</a:t>
            </a:r>
          </a:p>
          <a:p>
            <a:pPr>
              <a:buFont typeface="Courier New" panose="02070309020205020404" pitchFamily="49" charset="0"/>
              <a:buChar char="o"/>
            </a:pPr>
            <a:r>
              <a:rPr lang="en-US" dirty="0">
                <a:solidFill>
                  <a:srgbClr val="4B4B4B"/>
                </a:solidFill>
              </a:rPr>
              <a:t>Work not considered as academic research</a:t>
            </a:r>
          </a:p>
          <a:p>
            <a:pPr>
              <a:buFont typeface="Courier New" panose="02070309020205020404" pitchFamily="49" charset="0"/>
              <a:buChar char="o"/>
            </a:pPr>
            <a:r>
              <a:rPr lang="en-US" dirty="0">
                <a:solidFill>
                  <a:srgbClr val="4B4B4B"/>
                </a:solidFill>
              </a:rPr>
              <a:t>Lack of evidence on which to base the guidelines</a:t>
            </a:r>
          </a:p>
          <a:p>
            <a:pPr>
              <a:buFont typeface="Courier New" panose="02070309020205020404" pitchFamily="49" charset="0"/>
              <a:buChar char="o"/>
            </a:pPr>
            <a:r>
              <a:rPr lang="en-US" dirty="0">
                <a:solidFill>
                  <a:srgbClr val="4B4B4B"/>
                </a:solidFill>
              </a:rPr>
              <a:t>Decisions on terminology for the guidelines</a:t>
            </a:r>
          </a:p>
          <a:p>
            <a:pPr>
              <a:buFont typeface="Courier New" panose="02070309020205020404" pitchFamily="49" charset="0"/>
              <a:buChar char="o"/>
            </a:pPr>
            <a:r>
              <a:rPr lang="en-US" dirty="0">
                <a:solidFill>
                  <a:srgbClr val="4B4B4B"/>
                </a:solidFill>
              </a:rPr>
              <a:t>Reluctance of journals to publish guidelines</a:t>
            </a:r>
          </a:p>
          <a:p>
            <a:pPr>
              <a:buFont typeface="Courier New" panose="02070309020205020404" pitchFamily="49" charset="0"/>
              <a:buChar char="o"/>
            </a:pPr>
            <a:r>
              <a:rPr lang="en-US" dirty="0">
                <a:solidFill>
                  <a:srgbClr val="4B4B4B"/>
                </a:solidFill>
              </a:rPr>
              <a:t>Working group personnel changes</a:t>
            </a:r>
          </a:p>
          <a:p>
            <a:pPr>
              <a:buFont typeface="Courier New" panose="02070309020205020404" pitchFamily="49" charset="0"/>
              <a:buChar char="o"/>
            </a:pPr>
            <a:r>
              <a:rPr lang="en-US" dirty="0">
                <a:solidFill>
                  <a:srgbClr val="4B4B4B"/>
                </a:solidFill>
              </a:rPr>
              <a:t>Existence of more than one reporting guideline (in a single area of </a:t>
            </a:r>
            <a:r>
              <a:rPr lang="en-US" dirty="0" smtClean="0">
                <a:solidFill>
                  <a:srgbClr val="4B4B4B"/>
                </a:solidFill>
              </a:rPr>
              <a:t>endeavor)</a:t>
            </a:r>
            <a:endParaRPr lang="en-US" dirty="0">
              <a:solidFill>
                <a:srgbClr val="4B4B4B"/>
              </a:solidFill>
            </a:endParaRPr>
          </a:p>
          <a:p>
            <a:pPr>
              <a:buFont typeface="Courier New" panose="02070309020205020404" pitchFamily="49" charset="0"/>
              <a:buChar char="o"/>
            </a:pPr>
            <a:r>
              <a:rPr lang="en-US" dirty="0">
                <a:solidFill>
                  <a:srgbClr val="4B4B4B"/>
                </a:solidFill>
              </a:rPr>
              <a:t>Perceived plagiarism (one group)</a:t>
            </a:r>
            <a:endParaRPr lang="en-US" dirty="0">
              <a:solidFill>
                <a:srgbClr val="4B4B4B"/>
              </a:solidFill>
            </a:endParaRPr>
          </a:p>
        </p:txBody>
      </p:sp>
    </p:spTree>
    <p:extLst>
      <p:ext uri="{BB962C8B-B14F-4D97-AF65-F5344CB8AC3E}">
        <p14:creationId xmlns:p14="http://schemas.microsoft.com/office/powerpoint/2010/main" val="1070946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of impact of guidelines</a:t>
            </a:r>
            <a:endParaRPr lang="en-US" dirty="0"/>
          </a:p>
        </p:txBody>
      </p:sp>
      <p:sp>
        <p:nvSpPr>
          <p:cNvPr id="3" name="Content Placeholder 2"/>
          <p:cNvSpPr>
            <a:spLocks noGrp="1"/>
          </p:cNvSpPr>
          <p:nvPr>
            <p:ph idx="1"/>
          </p:nvPr>
        </p:nvSpPr>
        <p:spPr/>
        <p:txBody>
          <a:bodyPr/>
          <a:lstStyle/>
          <a:p>
            <a:pPr marL="0" indent="0">
              <a:buNone/>
            </a:pPr>
            <a:endParaRPr lang="en-US" i="1" dirty="0" smtClean="0"/>
          </a:p>
          <a:p>
            <a:r>
              <a:rPr lang="en-US" dirty="0" smtClean="0">
                <a:solidFill>
                  <a:srgbClr val="4B4B4B"/>
                </a:solidFill>
              </a:rPr>
              <a:t>Only </a:t>
            </a:r>
            <a:r>
              <a:rPr lang="en-US" dirty="0">
                <a:solidFill>
                  <a:srgbClr val="4B4B4B"/>
                </a:solidFill>
              </a:rPr>
              <a:t>eight (27%) guidelines </a:t>
            </a:r>
            <a:r>
              <a:rPr lang="en-US" dirty="0" smtClean="0">
                <a:solidFill>
                  <a:srgbClr val="4B4B4B"/>
                </a:solidFill>
              </a:rPr>
              <a:t>had attempted any evaluation </a:t>
            </a:r>
            <a:r>
              <a:rPr lang="en-US" dirty="0">
                <a:solidFill>
                  <a:srgbClr val="4B4B4B"/>
                </a:solidFill>
              </a:rPr>
              <a:t>of the uptake of the guideline </a:t>
            </a:r>
            <a:r>
              <a:rPr lang="en-US" dirty="0" smtClean="0">
                <a:solidFill>
                  <a:srgbClr val="4B4B4B"/>
                </a:solidFill>
              </a:rPr>
              <a:t>or impact</a:t>
            </a:r>
          </a:p>
          <a:p>
            <a:r>
              <a:rPr lang="en-US" dirty="0" smtClean="0">
                <a:solidFill>
                  <a:srgbClr val="4B4B4B"/>
                </a:solidFill>
              </a:rPr>
              <a:t>CONSORT:</a:t>
            </a:r>
            <a:r>
              <a:rPr lang="en-US" dirty="0" smtClean="0"/>
              <a:t> </a:t>
            </a:r>
          </a:p>
          <a:p>
            <a:pPr lvl="1">
              <a:buFont typeface="Courier New" panose="02070309020205020404" pitchFamily="49" charset="0"/>
              <a:buChar char="o"/>
            </a:pPr>
            <a:r>
              <a:rPr lang="en-US" dirty="0" smtClean="0"/>
              <a:t>only </a:t>
            </a:r>
            <a:r>
              <a:rPr lang="en-US" dirty="0"/>
              <a:t>36 (22%) of 167 journals </a:t>
            </a:r>
            <a:r>
              <a:rPr lang="en-US" dirty="0" smtClean="0"/>
              <a:t>refer </a:t>
            </a:r>
            <a:r>
              <a:rPr lang="en-US" dirty="0"/>
              <a:t>to CONSORT in their guidance to </a:t>
            </a:r>
            <a:r>
              <a:rPr lang="en-US" dirty="0" smtClean="0"/>
              <a:t>authors</a:t>
            </a:r>
          </a:p>
          <a:p>
            <a:pPr lvl="1">
              <a:buFont typeface="Courier New" panose="02070309020205020404" pitchFamily="49" charset="0"/>
              <a:buChar char="o"/>
            </a:pPr>
            <a:r>
              <a:rPr lang="en-US" dirty="0" smtClean="0"/>
              <a:t>many journals use </a:t>
            </a:r>
            <a:r>
              <a:rPr lang="en-US" dirty="0"/>
              <a:t>ambiguous language in their guidance to </a:t>
            </a:r>
            <a:r>
              <a:rPr lang="en-US" dirty="0" smtClean="0"/>
              <a:t>authors</a:t>
            </a:r>
          </a:p>
          <a:p>
            <a:pPr lvl="1">
              <a:buFont typeface="Courier New" panose="02070309020205020404" pitchFamily="49" charset="0"/>
              <a:buChar char="o"/>
            </a:pPr>
            <a:r>
              <a:rPr lang="en-US" dirty="0" smtClean="0"/>
              <a:t> </a:t>
            </a:r>
            <a:r>
              <a:rPr lang="en-US" dirty="0"/>
              <a:t>many journals </a:t>
            </a:r>
            <a:r>
              <a:rPr lang="en-US" dirty="0" smtClean="0"/>
              <a:t>referred </a:t>
            </a:r>
            <a:r>
              <a:rPr lang="en-US" dirty="0"/>
              <a:t>to an old version of the Statement. </a:t>
            </a:r>
            <a:endParaRPr lang="en-US" dirty="0" smtClean="0"/>
          </a:p>
          <a:p>
            <a:pPr lvl="1"/>
            <a:endParaRPr lang="en-US" i="1" dirty="0"/>
          </a:p>
          <a:p>
            <a:pPr marL="201168" lvl="1" indent="0" algn="r">
              <a:buNone/>
            </a:pPr>
            <a:r>
              <a:rPr lang="en-US" i="1" dirty="0" smtClean="0"/>
              <a:t>Altman </a:t>
            </a:r>
            <a:r>
              <a:rPr lang="en-US" i="1" dirty="0"/>
              <a:t>DG (2005) BMJ 330: 1056–1057</a:t>
            </a:r>
            <a:endParaRPr lang="en-US" dirty="0"/>
          </a:p>
        </p:txBody>
      </p:sp>
    </p:spTree>
    <p:extLst>
      <p:ext uri="{BB962C8B-B14F-4D97-AF65-F5344CB8AC3E}">
        <p14:creationId xmlns:p14="http://schemas.microsoft.com/office/powerpoint/2010/main" val="2105086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CONSORT-most widely accepted</a:t>
            </a:r>
            <a:endParaRPr lang="en-US" dirty="0"/>
          </a:p>
        </p:txBody>
      </p:sp>
      <p:sp>
        <p:nvSpPr>
          <p:cNvPr id="3" name="Content Placeholder 2"/>
          <p:cNvSpPr>
            <a:spLocks noGrp="1"/>
          </p:cNvSpPr>
          <p:nvPr>
            <p:ph idx="1"/>
          </p:nvPr>
        </p:nvSpPr>
        <p:spPr/>
        <p:txBody>
          <a:bodyPr/>
          <a:lstStyle/>
          <a:p>
            <a:endParaRPr lang="en-US"/>
          </a:p>
        </p:txBody>
      </p:sp>
      <p:pic>
        <p:nvPicPr>
          <p:cNvPr id="1026" name="Picture 2" descr="http://www.biomedcentral.com/content/figures/1741-7015-8-1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3055" y="2000038"/>
            <a:ext cx="5715000" cy="371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433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3"/>
          <p:cNvPicPr>
            <a:picLocks noGrp="1" noChangeAspect="1" noChangeArrowheads="1"/>
          </p:cNvPicPr>
          <p:nvPr>
            <p:ph sz="half" idx="1"/>
          </p:nvPr>
        </p:nvPicPr>
        <p:blipFill>
          <a:blip r:embed="rId3" cstate="print"/>
          <a:srcRect/>
          <a:stretch>
            <a:fillRect/>
          </a:stretch>
        </p:blipFill>
        <p:spPr>
          <a:xfrm rot="407552">
            <a:off x="6629401" y="1752601"/>
            <a:ext cx="3629025" cy="3629025"/>
          </a:xfrm>
          <a:noFill/>
        </p:spPr>
      </p:pic>
      <p:pic>
        <p:nvPicPr>
          <p:cNvPr id="71684" name="Picture 4"/>
          <p:cNvPicPr>
            <a:picLocks noGrp="1" noChangeAspect="1" noChangeArrowheads="1"/>
          </p:cNvPicPr>
          <p:nvPr>
            <p:ph sz="half" idx="2"/>
          </p:nvPr>
        </p:nvPicPr>
        <p:blipFill>
          <a:blip r:embed="rId4" cstate="print"/>
          <a:srcRect/>
          <a:stretch>
            <a:fillRect/>
          </a:stretch>
        </p:blipFill>
        <p:spPr>
          <a:xfrm rot="20634467">
            <a:off x="2659064" y="2681288"/>
            <a:ext cx="3563937" cy="3389312"/>
          </a:xfrm>
          <a:noFill/>
        </p:spPr>
      </p:pic>
      <p:sp>
        <p:nvSpPr>
          <p:cNvPr id="92162" name="Rectangle 2"/>
          <p:cNvSpPr>
            <a:spLocks noGrp="1" noRot="1" noChangeArrowheads="1"/>
          </p:cNvSpPr>
          <p:nvPr>
            <p:ph type="title"/>
          </p:nvPr>
        </p:nvSpPr>
        <p:spPr/>
        <p:txBody>
          <a:bodyPr/>
          <a:lstStyle/>
          <a:p>
            <a:pPr eaLnBrk="1" hangingPunct="1">
              <a:defRPr/>
            </a:pPr>
            <a:endParaRPr lang="en-US" smtClean="0"/>
          </a:p>
        </p:txBody>
      </p:sp>
    </p:spTree>
    <p:extLst>
      <p:ext uri="{BB962C8B-B14F-4D97-AF65-F5344CB8AC3E}">
        <p14:creationId xmlns:p14="http://schemas.microsoft.com/office/powerpoint/2010/main" val="2706855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145</TotalTime>
  <Words>595</Words>
  <Application>Microsoft Office PowerPoint</Application>
  <PresentationFormat>Widescreen</PresentationFormat>
  <Paragraphs>66</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Bradley Hand ITC</vt:lpstr>
      <vt:lpstr>Calibri</vt:lpstr>
      <vt:lpstr>Calibri Light</vt:lpstr>
      <vt:lpstr>Courier New</vt:lpstr>
      <vt:lpstr>Gill Sans Ultra Bold</vt:lpstr>
      <vt:lpstr>Verdana</vt:lpstr>
      <vt:lpstr>Retrospect</vt:lpstr>
      <vt:lpstr>Nursing Research Journals: Wrestling with the Challenges </vt:lpstr>
      <vt:lpstr>This Session</vt:lpstr>
      <vt:lpstr>A good report is an essential component of good research</vt:lpstr>
      <vt:lpstr>STREGA, STROBE, STARD, SQUIRE, MOOSE, PRISMA, GNOSIS, TREND, ORION, COREQ, QUORUM, REMARK, CONSORT</vt:lpstr>
      <vt:lpstr>Purpose</vt:lpstr>
      <vt:lpstr>PowerPoint Presentation</vt:lpstr>
      <vt:lpstr>SQUIRE (Standards for Quality Improvement Reporting Excellence)</vt:lpstr>
      <vt:lpstr>EQUATOR Network (Enhancing the Quality and Transparency of Health Research; http://www.equator-network.org/)</vt:lpstr>
      <vt:lpstr>Evidence of impact of guidelines</vt:lpstr>
      <vt:lpstr>CONSORT-most widely accepted</vt:lpstr>
      <vt:lpstr>PowerPoint Presentation</vt:lpstr>
    </vt:vector>
  </TitlesOfParts>
  <Company>UW-Milwaukee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R Kovach</dc:creator>
  <cp:lastModifiedBy>Christine R Kovach</cp:lastModifiedBy>
  <cp:revision>21</cp:revision>
  <dcterms:created xsi:type="dcterms:W3CDTF">2014-07-09T14:50:02Z</dcterms:created>
  <dcterms:modified xsi:type="dcterms:W3CDTF">2014-07-14T16:52:06Z</dcterms:modified>
</cp:coreProperties>
</file>