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9" r:id="rId3"/>
    <p:sldId id="257" r:id="rId4"/>
    <p:sldId id="258" r:id="rId5"/>
    <p:sldId id="261"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174" autoAdjust="0"/>
  </p:normalViewPr>
  <p:slideViewPr>
    <p:cSldViewPr>
      <p:cViewPr varScale="1">
        <p:scale>
          <a:sx n="106" d="100"/>
          <a:sy n="106" d="100"/>
        </p:scale>
        <p:origin x="-113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550CA7-A537-425F-A00B-83E53AD1AFD5}" type="datetimeFigureOut">
              <a:rPr lang="en-US" smtClean="0"/>
              <a:t>7/14/2014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7F2E98-C97D-4B2D-A618-EE78D7319ED4}" type="slidenum">
              <a:rPr lang="en-US" smtClean="0"/>
              <a:t>‹#›</a:t>
            </a:fld>
            <a:endParaRPr lang="en-US"/>
          </a:p>
        </p:txBody>
      </p:sp>
    </p:spTree>
    <p:extLst>
      <p:ext uri="{BB962C8B-B14F-4D97-AF65-F5344CB8AC3E}">
        <p14:creationId xmlns:p14="http://schemas.microsoft.com/office/powerpoint/2010/main" val="245521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7F2E98-C97D-4B2D-A618-EE78D7319ED4}" type="slidenum">
              <a:rPr lang="en-US" smtClean="0"/>
              <a:t>1</a:t>
            </a:fld>
            <a:endParaRPr lang="en-US"/>
          </a:p>
        </p:txBody>
      </p:sp>
    </p:spTree>
    <p:extLst>
      <p:ext uri="{BB962C8B-B14F-4D97-AF65-F5344CB8AC3E}">
        <p14:creationId xmlns:p14="http://schemas.microsoft.com/office/powerpoint/2010/main" val="2093602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7F2E98-C97D-4B2D-A618-EE78D7319ED4}" type="slidenum">
              <a:rPr lang="en-US" smtClean="0"/>
              <a:t>3</a:t>
            </a:fld>
            <a:endParaRPr lang="en-US"/>
          </a:p>
        </p:txBody>
      </p:sp>
    </p:spTree>
    <p:extLst>
      <p:ext uri="{BB962C8B-B14F-4D97-AF65-F5344CB8AC3E}">
        <p14:creationId xmlns:p14="http://schemas.microsoft.com/office/powerpoint/2010/main" val="3785422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7F2E98-C97D-4B2D-A618-EE78D7319ED4}" type="slidenum">
              <a:rPr lang="en-US" smtClean="0"/>
              <a:t>4</a:t>
            </a:fld>
            <a:endParaRPr lang="en-US"/>
          </a:p>
        </p:txBody>
      </p:sp>
    </p:spTree>
    <p:extLst>
      <p:ext uri="{BB962C8B-B14F-4D97-AF65-F5344CB8AC3E}">
        <p14:creationId xmlns:p14="http://schemas.microsoft.com/office/powerpoint/2010/main" val="1904398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7F2E98-C97D-4B2D-A618-EE78D7319ED4}" type="slidenum">
              <a:rPr lang="en-US" smtClean="0"/>
              <a:t>6</a:t>
            </a:fld>
            <a:endParaRPr lang="en-US"/>
          </a:p>
        </p:txBody>
      </p:sp>
    </p:spTree>
    <p:extLst>
      <p:ext uri="{BB962C8B-B14F-4D97-AF65-F5344CB8AC3E}">
        <p14:creationId xmlns:p14="http://schemas.microsoft.com/office/powerpoint/2010/main" val="4017426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7AA64170-47FD-4B01-897E-99AAC39B0E3A}" type="datetimeFigureOut">
              <a:rPr lang="en-US" smtClean="0"/>
              <a:t>7/14/2014</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92147711-01A1-4723-89B9-0D8F1D062442}"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AA64170-47FD-4B01-897E-99AAC39B0E3A}" type="datetimeFigureOut">
              <a:rPr lang="en-US" smtClean="0"/>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47711-01A1-4723-89B9-0D8F1D06244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A64170-47FD-4B01-897E-99AAC39B0E3A}" type="datetimeFigureOut">
              <a:rPr lang="en-US" smtClean="0"/>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47711-01A1-4723-89B9-0D8F1D06244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7AA64170-47FD-4B01-897E-99AAC39B0E3A}" type="datetimeFigureOut">
              <a:rPr lang="en-US" smtClean="0"/>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147711-01A1-4723-89B9-0D8F1D062442}"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AA64170-47FD-4B01-897E-99AAC39B0E3A}" type="datetimeFigureOut">
              <a:rPr lang="en-US" smtClean="0"/>
              <a:t>7/14/2014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147711-01A1-4723-89B9-0D8F1D06244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A64170-47FD-4B01-897E-99AAC39B0E3A}" type="datetimeFigureOut">
              <a:rPr lang="en-US" smtClean="0"/>
              <a:t>7/14/2014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147711-01A1-4723-89B9-0D8F1D06244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A64170-47FD-4B01-897E-99AAC39B0E3A}" type="datetimeFigureOut">
              <a:rPr lang="en-US" smtClean="0"/>
              <a:t>7/14/2014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147711-01A1-4723-89B9-0D8F1D06244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AA64170-47FD-4B01-897E-99AAC39B0E3A}" type="datetimeFigureOut">
              <a:rPr lang="en-US" smtClean="0"/>
              <a:t>7/14/2014</a:t>
            </a:fld>
            <a:endParaRPr lang="en-US"/>
          </a:p>
        </p:txBody>
      </p:sp>
      <p:sp>
        <p:nvSpPr>
          <p:cNvPr id="7" name="Slide Number Placeholder 6"/>
          <p:cNvSpPr>
            <a:spLocks noGrp="1"/>
          </p:cNvSpPr>
          <p:nvPr>
            <p:ph type="sldNum" sz="quarter" idx="12"/>
          </p:nvPr>
        </p:nvSpPr>
        <p:spPr/>
        <p:txBody>
          <a:bodyPr/>
          <a:lstStyle/>
          <a:p>
            <a:fld id="{92147711-01A1-4723-89B9-0D8F1D062442}"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A64170-47FD-4B01-897E-99AAC39B0E3A}" type="datetimeFigureOut">
              <a:rPr lang="en-US" smtClean="0"/>
              <a:t>7/14/2014</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92147711-01A1-4723-89B9-0D8F1D06244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A64170-47FD-4B01-897E-99AAC39B0E3A}" type="datetimeFigureOut">
              <a:rPr lang="en-US" smtClean="0"/>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47711-01A1-4723-89B9-0D8F1D06244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A64170-47FD-4B01-897E-99AAC39B0E3A}" type="datetimeFigureOut">
              <a:rPr lang="en-US" smtClean="0"/>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47711-01A1-4723-89B9-0D8F1D06244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7AA64170-47FD-4B01-897E-99AAC39B0E3A}" type="datetimeFigureOut">
              <a:rPr lang="en-US" smtClean="0"/>
              <a:t>7/14/2014</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92147711-01A1-4723-89B9-0D8F1D06244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2286000"/>
            <a:ext cx="3313355" cy="1702160"/>
          </a:xfrm>
        </p:spPr>
        <p:txBody>
          <a:bodyPr/>
          <a:lstStyle/>
          <a:p>
            <a:pPr algn="ctr"/>
            <a:r>
              <a:rPr lang="en-US" dirty="0" smtClean="0"/>
              <a:t>The Zen of Table-Making</a:t>
            </a:r>
            <a:endParaRPr lang="en-US" dirty="0"/>
          </a:p>
        </p:txBody>
      </p:sp>
      <p:sp>
        <p:nvSpPr>
          <p:cNvPr id="3" name="Subtitle 2"/>
          <p:cNvSpPr>
            <a:spLocks noGrp="1"/>
          </p:cNvSpPr>
          <p:nvPr>
            <p:ph type="subTitle" idx="1"/>
          </p:nvPr>
        </p:nvSpPr>
        <p:spPr/>
        <p:txBody>
          <a:bodyPr/>
          <a:lstStyle/>
          <a:p>
            <a:pPr algn="ctr"/>
            <a:r>
              <a:rPr lang="en-US" dirty="0" smtClean="0"/>
              <a:t>Susan J. Henly</a:t>
            </a:r>
          </a:p>
          <a:p>
            <a:pPr algn="ctr"/>
            <a:r>
              <a:rPr lang="en-US" dirty="0" smtClean="0"/>
              <a:t>Editor, </a:t>
            </a:r>
            <a:r>
              <a:rPr lang="en-US" i="1" dirty="0" smtClean="0"/>
              <a:t>Nursing Research</a:t>
            </a:r>
            <a:endParaRPr lang="en-US" dirty="0"/>
          </a:p>
        </p:txBody>
      </p:sp>
    </p:spTree>
    <p:extLst>
      <p:ext uri="{BB962C8B-B14F-4D97-AF65-F5344CB8AC3E}">
        <p14:creationId xmlns:p14="http://schemas.microsoft.com/office/powerpoint/2010/main" val="34913978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communicating results</a:t>
            </a:r>
            <a:endParaRPr lang="en-US" dirty="0"/>
          </a:p>
        </p:txBody>
      </p:sp>
      <p:sp>
        <p:nvSpPr>
          <p:cNvPr id="3" name="Content Placeholder 2"/>
          <p:cNvSpPr>
            <a:spLocks noGrp="1"/>
          </p:cNvSpPr>
          <p:nvPr>
            <p:ph idx="1"/>
          </p:nvPr>
        </p:nvSpPr>
        <p:spPr/>
        <p:txBody>
          <a:bodyPr/>
          <a:lstStyle/>
          <a:p>
            <a:r>
              <a:rPr lang="en-US" dirty="0" smtClean="0"/>
              <a:t>tables</a:t>
            </a:r>
          </a:p>
          <a:p>
            <a:r>
              <a:rPr lang="en-US" dirty="0" smtClean="0"/>
              <a:t>figures</a:t>
            </a:r>
          </a:p>
          <a:p>
            <a:r>
              <a:rPr lang="en-US" dirty="0" smtClean="0"/>
              <a:t>images</a:t>
            </a:r>
          </a:p>
          <a:p>
            <a:r>
              <a:rPr lang="en-US" dirty="0" smtClean="0"/>
              <a:t>supplemental digital content</a:t>
            </a:r>
          </a:p>
          <a:p>
            <a:endParaRPr lang="en-US" dirty="0"/>
          </a:p>
        </p:txBody>
      </p:sp>
      <p:sp>
        <p:nvSpPr>
          <p:cNvPr id="4" name="TextBox 3"/>
          <p:cNvSpPr txBox="1"/>
          <p:nvPr/>
        </p:nvSpPr>
        <p:spPr>
          <a:xfrm>
            <a:off x="573741" y="6459379"/>
            <a:ext cx="8297464" cy="400110"/>
          </a:xfrm>
          <a:prstGeom prst="rect">
            <a:avLst/>
          </a:prstGeom>
          <a:noFill/>
        </p:spPr>
        <p:txBody>
          <a:bodyPr wrap="none" rtlCol="0">
            <a:spAutoFit/>
          </a:bodyPr>
          <a:lstStyle/>
          <a:p>
            <a:r>
              <a:rPr lang="en-US" sz="1000" dirty="0" smtClean="0">
                <a:solidFill>
                  <a:schemeClr val="tx2"/>
                </a:solidFill>
              </a:rPr>
              <a:t>Kovach, C. R., Henly, S. J., &amp; Clarke, S. P. (2014, August). Nursing research journals: Wrestling with the challenges. Panel presentation</a:t>
            </a:r>
          </a:p>
          <a:p>
            <a:r>
              <a:rPr lang="en-US" sz="1000" dirty="0" smtClean="0">
                <a:solidFill>
                  <a:schemeClr val="tx2"/>
                </a:solidFill>
              </a:rPr>
              <a:t>at the Annual Meeting of the International Academy of Nursing Editors, Portland, ME.  </a:t>
            </a:r>
            <a:endParaRPr lang="en-US" sz="1000" dirty="0">
              <a:solidFill>
                <a:schemeClr val="tx2"/>
              </a:solidFill>
            </a:endParaRPr>
          </a:p>
        </p:txBody>
      </p:sp>
    </p:spTree>
    <p:extLst>
      <p:ext uri="{BB962C8B-B14F-4D97-AF65-F5344CB8AC3E}">
        <p14:creationId xmlns:p14="http://schemas.microsoft.com/office/powerpoint/2010/main" val="19901112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005027"/>
            <a:ext cx="4724400" cy="4298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25568"/>
            <a:ext cx="1524000"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235" y="5303457"/>
            <a:ext cx="4492625"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57200" y="6477000"/>
            <a:ext cx="8077200" cy="400110"/>
          </a:xfrm>
          <a:prstGeom prst="rect">
            <a:avLst/>
          </a:prstGeom>
          <a:noFill/>
        </p:spPr>
        <p:txBody>
          <a:bodyPr wrap="square" rtlCol="0">
            <a:spAutoFit/>
          </a:bodyPr>
          <a:lstStyle/>
          <a:p>
            <a:r>
              <a:rPr lang="en-US" sz="1000" dirty="0" err="1" smtClean="0">
                <a:solidFill>
                  <a:schemeClr val="tx2"/>
                </a:solidFill>
              </a:rPr>
              <a:t>Harner</a:t>
            </a:r>
            <a:r>
              <a:rPr lang="en-US" sz="1000" dirty="0" smtClean="0">
                <a:solidFill>
                  <a:schemeClr val="tx2"/>
                </a:solidFill>
              </a:rPr>
              <a:t>, H. M., &amp; </a:t>
            </a:r>
            <a:r>
              <a:rPr lang="en-US" sz="1000" dirty="0" err="1" smtClean="0">
                <a:solidFill>
                  <a:schemeClr val="tx2"/>
                </a:solidFill>
              </a:rPr>
              <a:t>Budescu</a:t>
            </a:r>
            <a:r>
              <a:rPr lang="en-US" sz="1000" dirty="0" smtClean="0">
                <a:solidFill>
                  <a:schemeClr val="tx2"/>
                </a:solidFill>
              </a:rPr>
              <a:t>, M. (2014). Sleep quality and risk for sleep apnea in incarcerated women. </a:t>
            </a:r>
            <a:r>
              <a:rPr lang="en-US" sz="1000" i="1" dirty="0" smtClean="0">
                <a:solidFill>
                  <a:schemeClr val="tx2"/>
                </a:solidFill>
              </a:rPr>
              <a:t>Nursing Research</a:t>
            </a:r>
            <a:r>
              <a:rPr lang="en-US" sz="1000" dirty="0" smtClean="0">
                <a:solidFill>
                  <a:schemeClr val="tx2"/>
                </a:solidFill>
              </a:rPr>
              <a:t>, </a:t>
            </a:r>
            <a:r>
              <a:rPr lang="en-US" sz="1000" i="1" dirty="0" smtClean="0">
                <a:solidFill>
                  <a:schemeClr val="tx2"/>
                </a:solidFill>
              </a:rPr>
              <a:t>63</a:t>
            </a:r>
            <a:r>
              <a:rPr lang="en-US" sz="1000" dirty="0" smtClean="0">
                <a:solidFill>
                  <a:schemeClr val="tx2"/>
                </a:solidFill>
              </a:rPr>
              <a:t>,  158-169.</a:t>
            </a:r>
            <a:endParaRPr lang="en-US" sz="1000" dirty="0">
              <a:solidFill>
                <a:schemeClr val="tx2"/>
              </a:solidFill>
            </a:endParaRPr>
          </a:p>
        </p:txBody>
      </p:sp>
      <p:pic>
        <p:nvPicPr>
          <p:cNvPr id="10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8737" y="3886200"/>
            <a:ext cx="3548063" cy="2652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15222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 y="304800"/>
            <a:ext cx="5257802"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24046" y="2277687"/>
            <a:ext cx="1899920" cy="145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57199" y="6477000"/>
            <a:ext cx="9018931" cy="400110"/>
          </a:xfrm>
          <a:prstGeom prst="rect">
            <a:avLst/>
          </a:prstGeom>
          <a:noFill/>
        </p:spPr>
        <p:txBody>
          <a:bodyPr wrap="square" rtlCol="0">
            <a:spAutoFit/>
          </a:bodyPr>
          <a:lstStyle/>
          <a:p>
            <a:r>
              <a:rPr lang="en-US" sz="1000" dirty="0" err="1" smtClean="0">
                <a:solidFill>
                  <a:schemeClr val="tx2"/>
                </a:solidFill>
              </a:rPr>
              <a:t>Rezk</a:t>
            </a:r>
            <a:r>
              <a:rPr lang="en-US" sz="1000" dirty="0" smtClean="0">
                <a:solidFill>
                  <a:schemeClr val="tx2"/>
                </a:solidFill>
              </a:rPr>
              <a:t>-Hanna et al. (2014). Hookah smoking among young adults in Southern California. </a:t>
            </a:r>
            <a:r>
              <a:rPr lang="en-US" sz="1000" i="1" dirty="0" smtClean="0">
                <a:solidFill>
                  <a:schemeClr val="tx2"/>
                </a:solidFill>
              </a:rPr>
              <a:t>Nursing Research</a:t>
            </a:r>
            <a:r>
              <a:rPr lang="en-US" sz="1000" dirty="0" smtClean="0">
                <a:solidFill>
                  <a:schemeClr val="tx2"/>
                </a:solidFill>
              </a:rPr>
              <a:t>, 63</a:t>
            </a:r>
            <a:r>
              <a:rPr lang="en-US" sz="1000" i="1" dirty="0" smtClean="0">
                <a:solidFill>
                  <a:schemeClr val="tx2"/>
                </a:solidFill>
              </a:rPr>
              <a:t>, 300-306.</a:t>
            </a:r>
          </a:p>
          <a:p>
            <a:r>
              <a:rPr lang="en-US" sz="1000" i="1" dirty="0" smtClean="0">
                <a:solidFill>
                  <a:schemeClr val="tx2"/>
                </a:solidFill>
              </a:rPr>
              <a:t>http://www.sciencekids.co.nz/pictures/plants/riceplantdiagram.html</a:t>
            </a:r>
            <a:endParaRPr lang="en-US" sz="1100" dirty="0">
              <a:solidFill>
                <a:schemeClr val="tx2"/>
              </a:solidFill>
            </a:endParaRPr>
          </a:p>
        </p:txBody>
      </p:sp>
      <p:pic>
        <p:nvPicPr>
          <p:cNvPr id="2058"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1293" y="3962400"/>
            <a:ext cx="4336025" cy="3219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91400" y="4805082"/>
            <a:ext cx="1277673"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79962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fbcdn-sphotos-f-a.akamaihd.net/hphotos-ak-xap1/t1.0-9/167533_183593168327056_1513322_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5000" y="4267200"/>
            <a:ext cx="2974788" cy="223109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9"/>
          <p:cNvPicPr>
            <a:picLocks noChangeAspect="1"/>
          </p:cNvPicPr>
          <p:nvPr/>
        </p:nvPicPr>
        <p:blipFill>
          <a:blip r:embed="rId3" cstate="print"/>
          <a:srcRect r="3226"/>
          <a:stretch>
            <a:fillRect/>
          </a:stretch>
        </p:blipFill>
        <p:spPr bwMode="auto">
          <a:xfrm>
            <a:off x="536141" y="772225"/>
            <a:ext cx="5255059" cy="3979069"/>
          </a:xfrm>
          <a:prstGeom prst="rect">
            <a:avLst/>
          </a:prstGeom>
          <a:noFill/>
          <a:ln w="9525">
            <a:noFill/>
            <a:miter lim="800000"/>
            <a:headEnd/>
            <a:tailEnd/>
          </a:ln>
        </p:spPr>
      </p:pic>
      <p:sp>
        <p:nvSpPr>
          <p:cNvPr id="2" name="TextBox 1"/>
          <p:cNvSpPr txBox="1"/>
          <p:nvPr/>
        </p:nvSpPr>
        <p:spPr>
          <a:xfrm>
            <a:off x="457200" y="6567100"/>
            <a:ext cx="8229600" cy="261610"/>
          </a:xfrm>
          <a:prstGeom prst="rect">
            <a:avLst/>
          </a:prstGeom>
          <a:noFill/>
        </p:spPr>
        <p:txBody>
          <a:bodyPr wrap="square" rtlCol="0">
            <a:spAutoFit/>
          </a:bodyPr>
          <a:lstStyle/>
          <a:p>
            <a:r>
              <a:rPr lang="en-US" sz="1100" dirty="0" smtClean="0">
                <a:solidFill>
                  <a:schemeClr val="tx2"/>
                </a:solidFill>
              </a:rPr>
              <a:t>Montpetit et al. (2014). Telomere length: A review of methods for measurement. </a:t>
            </a:r>
            <a:r>
              <a:rPr lang="en-US" sz="1100" i="1" dirty="0" smtClean="0">
                <a:solidFill>
                  <a:schemeClr val="tx2"/>
                </a:solidFill>
              </a:rPr>
              <a:t>Nursing Research</a:t>
            </a:r>
            <a:r>
              <a:rPr lang="en-US" sz="1100" dirty="0" smtClean="0">
                <a:solidFill>
                  <a:schemeClr val="tx2"/>
                </a:solidFill>
              </a:rPr>
              <a:t>, </a:t>
            </a:r>
            <a:r>
              <a:rPr lang="en-US" sz="1100" i="1" dirty="0" smtClean="0">
                <a:solidFill>
                  <a:schemeClr val="tx2"/>
                </a:solidFill>
              </a:rPr>
              <a:t>63</a:t>
            </a:r>
            <a:r>
              <a:rPr lang="en-US" sz="1100" dirty="0" smtClean="0">
                <a:solidFill>
                  <a:schemeClr val="tx2"/>
                </a:solidFill>
              </a:rPr>
              <a:t>. </a:t>
            </a:r>
            <a:r>
              <a:rPr lang="en-US" sz="1100" i="1" dirty="0" smtClean="0">
                <a:solidFill>
                  <a:schemeClr val="tx2"/>
                </a:solidFill>
              </a:rPr>
              <a:t>.</a:t>
            </a:r>
            <a:r>
              <a:rPr lang="en-US" sz="1100" dirty="0" smtClean="0">
                <a:solidFill>
                  <a:schemeClr val="tx2"/>
                </a:solidFill>
              </a:rPr>
              <a:t>  </a:t>
            </a:r>
            <a:endParaRPr lang="en-US" sz="1100" dirty="0">
              <a:solidFill>
                <a:schemeClr val="tx2"/>
              </a:solidFill>
            </a:endParaRPr>
          </a:p>
        </p:txBody>
      </p:sp>
    </p:spTree>
    <p:extLst>
      <p:ext uri="{BB962C8B-B14F-4D97-AF65-F5344CB8AC3E}">
        <p14:creationId xmlns:p14="http://schemas.microsoft.com/office/powerpoint/2010/main" val="29370014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635089398"/>
              </p:ext>
            </p:extLst>
          </p:nvPr>
        </p:nvGraphicFramePr>
        <p:xfrm>
          <a:off x="533400" y="381000"/>
          <a:ext cx="4114800" cy="4343400"/>
        </p:xfrm>
        <a:graphic>
          <a:graphicData uri="http://schemas.openxmlformats.org/drawingml/2006/table">
            <a:tbl>
              <a:tblPr firstRow="1" firstCol="1" bandRow="1"/>
              <a:tblGrid>
                <a:gridCol w="2085012"/>
                <a:gridCol w="2029788"/>
              </a:tblGrid>
              <a:tr h="187960">
                <a:tc>
                  <a:txBody>
                    <a:bodyPr/>
                    <a:lstStyle/>
                    <a:p>
                      <a:pPr marL="0" marR="0" indent="457200" algn="l">
                        <a:spcBef>
                          <a:spcPts val="0"/>
                        </a:spcBef>
                        <a:spcAft>
                          <a:spcPts val="0"/>
                        </a:spcAft>
                      </a:pPr>
                      <a:r>
                        <a:rPr lang="en-US" sz="1500" kern="0" dirty="0">
                          <a:effectLst/>
                          <a:latin typeface="Calibri"/>
                          <a:ea typeface="Times New Roman"/>
                          <a:cs typeface="Times New Roman"/>
                        </a:rPr>
                        <a:t>Swedish</a:t>
                      </a:r>
                      <a:endParaRPr lang="en-US" sz="1200" kern="100" dirty="0">
                        <a:effectLst/>
                        <a:latin typeface="Calibri"/>
                        <a:ea typeface="Calibri"/>
                        <a:cs typeface="Times New Roman"/>
                      </a:endParaRPr>
                    </a:p>
                  </a:txBody>
                  <a:tcPr marL="65782" marR="657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indent="457200" algn="l">
                        <a:spcBef>
                          <a:spcPts val="0"/>
                        </a:spcBef>
                        <a:spcAft>
                          <a:spcPts val="0"/>
                        </a:spcAft>
                      </a:pPr>
                      <a:r>
                        <a:rPr lang="en-US" sz="1500" kern="0" dirty="0">
                          <a:effectLst/>
                          <a:latin typeface="Calibri"/>
                          <a:ea typeface="Times New Roman"/>
                          <a:cs typeface="Times New Roman"/>
                        </a:rPr>
                        <a:t>English</a:t>
                      </a:r>
                      <a:endParaRPr lang="en-US" sz="1200" kern="100" dirty="0">
                        <a:effectLst/>
                        <a:latin typeface="Calibri"/>
                        <a:ea typeface="Calibri"/>
                        <a:cs typeface="Times New Roman"/>
                      </a:endParaRPr>
                    </a:p>
                  </a:txBody>
                  <a:tcPr marL="65782" marR="657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1315720">
                <a:tc>
                  <a:txBody>
                    <a:bodyPr/>
                    <a:lstStyle/>
                    <a:p>
                      <a:pPr marL="0" marR="0" indent="457200">
                        <a:spcBef>
                          <a:spcPts val="0"/>
                        </a:spcBef>
                        <a:spcAft>
                          <a:spcPts val="0"/>
                        </a:spcAft>
                        <a:tabLst>
                          <a:tab pos="1506220" algn="l"/>
                        </a:tabLst>
                      </a:pPr>
                      <a:r>
                        <a:rPr lang="en-US" sz="1500" i="1" kern="0">
                          <a:effectLst/>
                          <a:latin typeface="Calibri"/>
                          <a:ea typeface="Times New Roman"/>
                          <a:cs typeface="Arial"/>
                        </a:rPr>
                        <a:t>Så den sommaren kunde vi inte åka någonstans privat utan jag fick hålla mig till en toalett, det var det enda som existerade I mitt liv. Hela vardagen var upplagd efter vart toaletterna fanns.</a:t>
                      </a:r>
                      <a:endParaRPr lang="en-US" sz="1200" kern="100">
                        <a:effectLst/>
                        <a:latin typeface="Calibri"/>
                        <a:ea typeface="Calibri"/>
                        <a:cs typeface="Times New Roman"/>
                      </a:endParaRPr>
                    </a:p>
                  </a:txBody>
                  <a:tcPr marL="65782" marR="657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0">
                        <a:spcBef>
                          <a:spcPts val="0"/>
                        </a:spcBef>
                        <a:spcAft>
                          <a:spcPts val="0"/>
                        </a:spcAft>
                        <a:tabLst>
                          <a:tab pos="1506220" algn="l"/>
                        </a:tabLst>
                      </a:pPr>
                      <a:r>
                        <a:rPr lang="en-GB" sz="1500" i="1" kern="0">
                          <a:effectLst/>
                          <a:latin typeface="Calibri"/>
                          <a:ea typeface="Times New Roman"/>
                          <a:cs typeface="Arial"/>
                        </a:rPr>
                        <a:t>That summer we couldn’t travel anywhere. I had to stick to the toilet: it was the only thing that existed in my life. The entire day was organized around where the toilets were. </a:t>
                      </a:r>
                      <a:endParaRPr lang="en-US" sz="1200" kern="100">
                        <a:effectLst/>
                        <a:latin typeface="Calibri"/>
                        <a:ea typeface="Calibri"/>
                        <a:cs typeface="Times New Roman"/>
                      </a:endParaRPr>
                    </a:p>
                  </a:txBody>
                  <a:tcPr marL="65782" marR="657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5720">
                <a:tc>
                  <a:txBody>
                    <a:bodyPr/>
                    <a:lstStyle/>
                    <a:p>
                      <a:pPr marL="0" marR="0" indent="457200">
                        <a:spcBef>
                          <a:spcPts val="0"/>
                        </a:spcBef>
                        <a:spcAft>
                          <a:spcPts val="0"/>
                        </a:spcAft>
                        <a:tabLst>
                          <a:tab pos="1506220" algn="l"/>
                        </a:tabLst>
                      </a:pPr>
                      <a:r>
                        <a:rPr lang="en-US" sz="1500" i="1" kern="0">
                          <a:effectLst/>
                          <a:latin typeface="Calibri"/>
                          <a:ea typeface="Times New Roman"/>
                          <a:cs typeface="Arial"/>
                        </a:rPr>
                        <a:t>Och sedan att alltid, alltid, alltid ha med sig kateter. Det ligger ju påsar med klädnypor och katetrar och speglar överallt. Nu vågar jag inte ens pröva att tappa utan spegel.</a:t>
                      </a:r>
                      <a:endParaRPr lang="en-US" sz="1200" kern="100">
                        <a:effectLst/>
                        <a:latin typeface="Calibri"/>
                        <a:ea typeface="Calibri"/>
                        <a:cs typeface="Times New Roman"/>
                      </a:endParaRPr>
                    </a:p>
                  </a:txBody>
                  <a:tcPr marL="65782" marR="657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7200">
                        <a:spcBef>
                          <a:spcPts val="0"/>
                        </a:spcBef>
                        <a:spcAft>
                          <a:spcPts val="0"/>
                        </a:spcAft>
                        <a:tabLst>
                          <a:tab pos="1506220" algn="l"/>
                        </a:tabLst>
                      </a:pPr>
                      <a:r>
                        <a:rPr lang="en-GB" sz="1500" i="1" kern="0" dirty="0">
                          <a:effectLst/>
                          <a:latin typeface="Calibri"/>
                          <a:ea typeface="Times New Roman"/>
                          <a:cs typeface="Arial"/>
                        </a:rPr>
                        <a:t>And then to always, always, always bring catheters. There are bags with pins, catheters and mirrors everywhere. Now I don’t even dare to try to catheterize without a mirror.</a:t>
                      </a:r>
                      <a:endParaRPr lang="en-US" sz="1200" kern="100" dirty="0">
                        <a:effectLst/>
                        <a:latin typeface="Calibri"/>
                        <a:ea typeface="Calibri"/>
                        <a:cs typeface="Times New Roman"/>
                      </a:endParaRPr>
                    </a:p>
                  </a:txBody>
                  <a:tcPr marL="65782" marR="657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533400" y="6492690"/>
            <a:ext cx="8230138" cy="400110"/>
          </a:xfrm>
          <a:prstGeom prst="rect">
            <a:avLst/>
          </a:prstGeom>
          <a:noFill/>
        </p:spPr>
        <p:txBody>
          <a:bodyPr wrap="none" rtlCol="0">
            <a:spAutoFit/>
          </a:bodyPr>
          <a:lstStyle/>
          <a:p>
            <a:r>
              <a:rPr lang="en-US" sz="1000" dirty="0" smtClean="0">
                <a:solidFill>
                  <a:schemeClr val="tx2"/>
                </a:solidFill>
              </a:rPr>
              <a:t>Joelsson-Alm et al. (2014). Micturition problems after bladder distension during hospitalization in Sweden: “I’m not ill, just damaged</a:t>
            </a:r>
          </a:p>
          <a:p>
            <a:r>
              <a:rPr lang="en-US" sz="1000" dirty="0" smtClean="0">
                <a:solidFill>
                  <a:schemeClr val="tx2"/>
                </a:solidFill>
              </a:rPr>
              <a:t>for the rest of my life.” </a:t>
            </a:r>
            <a:r>
              <a:rPr lang="en-US" sz="1000" i="1" dirty="0" smtClean="0">
                <a:solidFill>
                  <a:schemeClr val="tx2"/>
                </a:solidFill>
              </a:rPr>
              <a:t>Nursing Research</a:t>
            </a:r>
            <a:r>
              <a:rPr lang="en-US" sz="1000" dirty="0" smtClean="0">
                <a:solidFill>
                  <a:schemeClr val="tx2"/>
                </a:solidFill>
              </a:rPr>
              <a:t>, 63.</a:t>
            </a:r>
            <a:endParaRPr lang="en-US" sz="1000" dirty="0">
              <a:solidFill>
                <a:schemeClr val="tx2"/>
              </a:solidFill>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7587" y="3638539"/>
            <a:ext cx="3859213" cy="2892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165414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4169</TotalTime>
  <Words>339</Words>
  <Application>Microsoft Office PowerPoint</Application>
  <PresentationFormat>On-screen Show (4:3)</PresentationFormat>
  <Paragraphs>26</Paragraphs>
  <Slides>6</Slides>
  <Notes>4</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Austin</vt:lpstr>
      <vt:lpstr>The Zen of Table-Making</vt:lpstr>
      <vt:lpstr>communicating results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Zen of Table-Making</dc:title>
  <dc:creator>Susan Henly</dc:creator>
  <cp:lastModifiedBy>Susan Henly</cp:lastModifiedBy>
  <cp:revision>31</cp:revision>
  <dcterms:created xsi:type="dcterms:W3CDTF">2014-07-11T18:40:22Z</dcterms:created>
  <dcterms:modified xsi:type="dcterms:W3CDTF">2014-07-14T16:35:14Z</dcterms:modified>
</cp:coreProperties>
</file>