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notesMasterIdLst>
    <p:notesMasterId r:id="rId23"/>
  </p:notesMasterIdLst>
  <p:handoutMasterIdLst>
    <p:handoutMasterId r:id="rId24"/>
  </p:handoutMasterIdLst>
  <p:sldIdLst>
    <p:sldId id="273" r:id="rId2"/>
    <p:sldId id="276" r:id="rId3"/>
    <p:sldId id="256" r:id="rId4"/>
    <p:sldId id="289" r:id="rId5"/>
    <p:sldId id="259" r:id="rId6"/>
    <p:sldId id="277" r:id="rId7"/>
    <p:sldId id="291" r:id="rId8"/>
    <p:sldId id="290" r:id="rId9"/>
    <p:sldId id="288" r:id="rId10"/>
    <p:sldId id="261" r:id="rId11"/>
    <p:sldId id="275" r:id="rId12"/>
    <p:sldId id="279" r:id="rId13"/>
    <p:sldId id="286" r:id="rId14"/>
    <p:sldId id="278" r:id="rId15"/>
    <p:sldId id="280" r:id="rId16"/>
    <p:sldId id="281" r:id="rId17"/>
    <p:sldId id="282" r:id="rId18"/>
    <p:sldId id="283" r:id="rId19"/>
    <p:sldId id="262" r:id="rId20"/>
    <p:sldId id="285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8DF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643" autoAdjust="0"/>
  </p:normalViewPr>
  <p:slideViewPr>
    <p:cSldViewPr snapToGrid="0" snapToObjects="1">
      <p:cViewPr>
        <p:scale>
          <a:sx n="64" d="100"/>
          <a:sy n="64" d="100"/>
        </p:scale>
        <p:origin x="-1344" y="-5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notesViewPr>
    <p:cSldViewPr snapToGrid="0" snapToObjects="1">
      <p:cViewPr varScale="1">
        <p:scale>
          <a:sx n="89" d="100"/>
          <a:sy n="89" d="100"/>
        </p:scale>
        <p:origin x="-2904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22B0FF-1773-944D-B2BA-9C9724631914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A3404-8363-184C-B418-2AAC5A76E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6332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A1972-DDAD-B54F-8504-061CAD2FE915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13662-BAA0-2C43-8E46-8DB2E5D1E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943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</a:t>
            </a:r>
            <a:r>
              <a:rPr lang="en-US" baseline="0" dirty="0" smtClean="0"/>
              <a:t> to introduce EBN talk on publication types </a:t>
            </a:r>
          </a:p>
          <a:p>
            <a:r>
              <a:rPr lang="en-US" baseline="0" dirty="0" smtClean="0"/>
              <a:t>Editorial team – stress international team </a:t>
            </a:r>
          </a:p>
          <a:p>
            <a:r>
              <a:rPr lang="en-US" baseline="0" dirty="0" smtClean="0"/>
              <a:t>Frequency of publication online line and print, indication of readership </a:t>
            </a:r>
            <a:r>
              <a:rPr lang="en-US" baseline="0" dirty="0" err="1" smtClean="0"/>
              <a:t>etc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13662-BAA0-2C43-8E46-8DB2E5D1ED4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64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Talk of how the journal has expanded</a:t>
            </a:r>
            <a:r>
              <a:rPr lang="en-US" baseline="0" dirty="0" smtClean="0"/>
              <a:t> to meet the needs of its nursing community through a multi media approach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13662-BAA0-2C43-8E46-8DB2E5D1ED4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364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to reflect on Blogs</a:t>
            </a:r>
            <a:r>
              <a:rPr lang="en-US" baseline="0" dirty="0" smtClean="0"/>
              <a:t> and podcasts and how we use them at EBN – e.g. now linked to Twitter Chat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13662-BAA0-2C43-8E46-8DB2E5D1ED4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47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 to talk of the EBN journal club its origins and aims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13662-BAA0-2C43-8E46-8DB2E5D1ED4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53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13662-BAA0-2C43-8E46-8DB2E5D1ED4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708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7619E4D-71AB-4D46-99CC-C1AA70CD64D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D9A53DB-AAA9-D447-9681-26340C0BD3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19E4D-71AB-4D46-99CC-C1AA70CD64D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A53DB-AAA9-D447-9681-26340C0BD3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19E4D-71AB-4D46-99CC-C1AA70CD64D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A53DB-AAA9-D447-9681-26340C0BD3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19E4D-71AB-4D46-99CC-C1AA70CD64D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A53DB-AAA9-D447-9681-26340C0BD3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19E4D-71AB-4D46-99CC-C1AA70CD64D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A53DB-AAA9-D447-9681-26340C0BD31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19E4D-71AB-4D46-99CC-C1AA70CD64D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A53DB-AAA9-D447-9681-26340C0BD3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19E4D-71AB-4D46-99CC-C1AA70CD64D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A53DB-AAA9-D447-9681-26340C0BD3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7619E4D-71AB-4D46-99CC-C1AA70CD64D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A53DB-AAA9-D447-9681-26340C0BD31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7619E4D-71AB-4D46-99CC-C1AA70CD64D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D9A53DB-AAA9-D447-9681-26340C0BD31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19E4D-71AB-4D46-99CC-C1AA70CD64D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A53DB-AAA9-D447-9681-26340C0BD3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619E4D-71AB-4D46-99CC-C1AA70CD64D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9A53DB-AAA9-D447-9681-26340C0BD3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points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7FA8D6"/>
                </a:solidFill>
              </a:defRPr>
            </a:lvl1pPr>
          </a:lstStyle>
          <a:p>
            <a:r>
              <a:rPr lang="en-GB" dirty="0" smtClean="0"/>
              <a:t>Section title (60%)</a:t>
            </a:r>
            <a:endParaRPr lang="en-GB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27608" y="6157514"/>
            <a:ext cx="8043082" cy="0"/>
          </a:xfrm>
          <a:prstGeom prst="line">
            <a:avLst/>
          </a:prstGeom>
          <a:ln w="6350">
            <a:solidFill>
              <a:srgbClr val="6768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V="1">
            <a:off x="8471368" y="5833548"/>
            <a:ext cx="205658" cy="323966"/>
          </a:xfrm>
          <a:prstGeom prst="line">
            <a:avLst/>
          </a:prstGeom>
          <a:ln w="6350">
            <a:solidFill>
              <a:srgbClr val="6768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27608" y="1861725"/>
            <a:ext cx="5816811" cy="387031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27608" y="806315"/>
            <a:ext cx="8287428" cy="895586"/>
          </a:xfrm>
        </p:spPr>
        <p:txBody>
          <a:bodyPr/>
          <a:lstStyle>
            <a:lvl1pPr marL="0" indent="0">
              <a:lnSpc>
                <a:spcPts val="3155"/>
              </a:lnSpc>
              <a:buNone/>
              <a:defRPr sz="3200">
                <a:solidFill>
                  <a:schemeClr val="tx2"/>
                </a:solidFill>
              </a:defRPr>
            </a:lvl1pPr>
            <a:lvl2pPr marL="0" indent="0">
              <a:lnSpc>
                <a:spcPts val="3155"/>
              </a:lnSpc>
              <a:buNone/>
              <a:defRPr sz="3200">
                <a:solidFill>
                  <a:srgbClr val="006AB0"/>
                </a:solidFill>
              </a:defRPr>
            </a:lvl2pPr>
            <a:lvl3pPr marL="0" indent="0">
              <a:lnSpc>
                <a:spcPts val="3155"/>
              </a:lnSpc>
              <a:buNone/>
              <a:defRPr sz="3200">
                <a:solidFill>
                  <a:srgbClr val="006AB0"/>
                </a:solidFill>
              </a:defRPr>
            </a:lvl3pPr>
            <a:lvl4pPr marL="0" indent="0">
              <a:lnSpc>
                <a:spcPts val="3155"/>
              </a:lnSpc>
              <a:buNone/>
              <a:defRPr sz="3200">
                <a:solidFill>
                  <a:srgbClr val="006AB0"/>
                </a:solidFill>
              </a:defRPr>
            </a:lvl4pPr>
            <a:lvl5pPr marL="0" indent="0">
              <a:lnSpc>
                <a:spcPts val="3155"/>
              </a:lnSpc>
              <a:buNone/>
              <a:defRPr sz="3200">
                <a:solidFill>
                  <a:srgbClr val="006AB0"/>
                </a:solidFill>
              </a:defRPr>
            </a:lvl5pPr>
          </a:lstStyle>
          <a:p>
            <a:r>
              <a:rPr lang="en-GB" dirty="0" smtClean="0"/>
              <a:t>Single column bullet slide title</a:t>
            </a:r>
            <a:endParaRPr lang="en-GB" dirty="0"/>
          </a:p>
        </p:txBody>
      </p:sp>
      <p:pic>
        <p:nvPicPr>
          <p:cNvPr id="8" name="Picture 2" descr="\\HVNLYSVR02\Creative Active Data\WIP\BMJ\Hxxxx BMJ Brand development project\Hxxxx BMJ Brand Development Concept\BMJ_Guidelines_V1\Links\Backgrounds\BMJ_Logo_Blue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03398" y="6127277"/>
            <a:ext cx="904083" cy="616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36389633"/>
      </p:ext>
    </p:extLst>
  </p:cSld>
  <p:clrMapOvr>
    <a:masterClrMapping/>
  </p:clrMapOvr>
  <p:transition advClick="0" advTm="8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7619E4D-71AB-4D46-99CC-C1AA70CD64D7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D9A53DB-AAA9-D447-9681-26340C0BD31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bn.bmj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twitter.com/EBNursingBMJ" TargetMode="External"/><Relationship Id="rId2" Type="http://schemas.openxmlformats.org/officeDocument/2006/relationships/hyperlink" Target="http://twitter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api.twitter.com/oauth/authorize?oauth_token=gFTZubWWUdzZS0q7uiI2YOSV9Mt3Wvo6MwroKftA" TargetMode="Externa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ify.com/EBNursingBMJ/why-aren-t-clinical-guidelines-used-in-practice" TargetMode="External"/><Relationship Id="rId2" Type="http://schemas.openxmlformats.org/officeDocument/2006/relationships/hyperlink" Target="https://storify.com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twitter.com/EBNursingBMJ" TargetMode="External"/><Relationship Id="rId2" Type="http://schemas.openxmlformats.org/officeDocument/2006/relationships/hyperlink" Target="http://twitter.com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ify.com/craignewman/tips-for-using-storify-in-you-reporting" TargetMode="External"/><Relationship Id="rId2" Type="http://schemas.openxmlformats.org/officeDocument/2006/relationships/hyperlink" Target="https://storify.com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witter.com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a.twycross@lsbu.ac.uk" TargetMode="External"/><Relationship Id="rId2" Type="http://schemas.openxmlformats.org/officeDocument/2006/relationships/hyperlink" Target="http://www.nmc-uk.org/Nurses-and-midwives/Regulation-in-practice/Regulation-in-Practice-Topics/Social-networking-sites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433821"/>
            <a:ext cx="7128121" cy="1932343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A tweet</a:t>
            </a:r>
            <a:r>
              <a:rPr lang="en-GB" sz="4000" b="1" dirty="0"/>
              <a:t>, a </a:t>
            </a:r>
            <a:r>
              <a:rPr lang="en-GB" sz="4000" b="1" dirty="0" smtClean="0"/>
              <a:t>blog, a </a:t>
            </a:r>
            <a:r>
              <a:rPr lang="en-GB" sz="4000" b="1" dirty="0"/>
              <a:t>podcast: </a:t>
            </a:r>
            <a:r>
              <a:rPr lang="en-GB" sz="4000" b="1" dirty="0" smtClean="0"/>
              <a:t>Lessons from Evidence Based Nursing</a:t>
            </a:r>
            <a:endParaRPr lang="en-US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44263" y="2835596"/>
            <a:ext cx="8235042" cy="2131984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accent4"/>
                </a:solidFill>
              </a:rPr>
              <a:t>Dr Alison </a:t>
            </a:r>
            <a:r>
              <a:rPr lang="en-GB" b="1" dirty="0" smtClean="0">
                <a:solidFill>
                  <a:schemeClr val="accent4"/>
                </a:solidFill>
              </a:rPr>
              <a:t>Twycross</a:t>
            </a:r>
            <a:r>
              <a:rPr lang="en-GB" b="1" baseline="30000" dirty="0" smtClean="0">
                <a:solidFill>
                  <a:schemeClr val="accent4"/>
                </a:solidFill>
              </a:rPr>
              <a:t>1, 2 </a:t>
            </a:r>
            <a:r>
              <a:rPr lang="en-GB" b="1" dirty="0" smtClean="0">
                <a:solidFill>
                  <a:schemeClr val="accent4"/>
                </a:solidFill>
              </a:rPr>
              <a:t>and Dr Allison Shorten</a:t>
            </a:r>
            <a:r>
              <a:rPr lang="en-GB" b="1" baseline="30000" dirty="0" smtClean="0">
                <a:solidFill>
                  <a:schemeClr val="accent4"/>
                </a:solidFill>
              </a:rPr>
              <a:t>1</a:t>
            </a:r>
            <a:r>
              <a:rPr lang="en-GB" b="1" baseline="30000" dirty="0">
                <a:solidFill>
                  <a:schemeClr val="accent4"/>
                </a:solidFill>
              </a:rPr>
              <a:t>, </a:t>
            </a:r>
            <a:r>
              <a:rPr lang="en-GB" b="1" baseline="30000" dirty="0" smtClean="0">
                <a:solidFill>
                  <a:schemeClr val="accent4"/>
                </a:solidFill>
              </a:rPr>
              <a:t>3 </a:t>
            </a:r>
            <a:r>
              <a:rPr lang="en-GB" b="1" dirty="0" smtClean="0">
                <a:solidFill>
                  <a:schemeClr val="accent4"/>
                </a:solidFill>
              </a:rPr>
              <a:t> </a:t>
            </a:r>
          </a:p>
          <a:p>
            <a:r>
              <a:rPr lang="en-GB" sz="2800" baseline="30000" dirty="0" smtClean="0">
                <a:solidFill>
                  <a:schemeClr val="accent4"/>
                </a:solidFill>
              </a:rPr>
              <a:t>1 </a:t>
            </a:r>
            <a:r>
              <a:rPr lang="en-GB" sz="2600" dirty="0" smtClean="0">
                <a:solidFill>
                  <a:schemeClr val="accent4"/>
                </a:solidFill>
              </a:rPr>
              <a:t>Evidence Based Nursing </a:t>
            </a:r>
          </a:p>
          <a:p>
            <a:r>
              <a:rPr lang="en-GB" sz="2600" baseline="30000" dirty="0" smtClean="0">
                <a:solidFill>
                  <a:schemeClr val="accent4"/>
                </a:solidFill>
              </a:rPr>
              <a:t>2</a:t>
            </a:r>
            <a:r>
              <a:rPr lang="en-GB" sz="2600" dirty="0" smtClean="0">
                <a:solidFill>
                  <a:schemeClr val="accent4"/>
                </a:solidFill>
              </a:rPr>
              <a:t> London South Bank University</a:t>
            </a:r>
          </a:p>
          <a:p>
            <a:r>
              <a:rPr lang="en-GB" sz="2600" dirty="0" smtClean="0">
                <a:solidFill>
                  <a:schemeClr val="accent4"/>
                </a:solidFill>
              </a:rPr>
              <a:t> </a:t>
            </a:r>
            <a:r>
              <a:rPr lang="en-GB" sz="2600" baseline="30000" dirty="0" smtClean="0">
                <a:solidFill>
                  <a:schemeClr val="accent4"/>
                </a:solidFill>
              </a:rPr>
              <a:t>3</a:t>
            </a:r>
            <a:r>
              <a:rPr lang="en-GB" sz="2600" dirty="0" smtClean="0">
                <a:solidFill>
                  <a:schemeClr val="accent4"/>
                </a:solidFill>
              </a:rPr>
              <a:t> Yale University</a:t>
            </a:r>
            <a:endParaRPr lang="en-GB" dirty="0">
              <a:solidFill>
                <a:schemeClr val="accent4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17" y="110358"/>
            <a:ext cx="1608083" cy="2254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477" y="0"/>
            <a:ext cx="1608083" cy="239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401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3830"/>
            <a:ext cx="8229600" cy="422346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3200" dirty="0" smtClean="0">
                <a:latin typeface="Arial Rounded MT Bold" panose="020F0704030504030204" pitchFamily="34" charset="0"/>
              </a:rPr>
              <a:t>Evidence Based Nursing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3200" dirty="0" smtClean="0">
                <a:latin typeface="Arial Rounded MT Bold" panose="020F0704030504030204" pitchFamily="34" charset="0"/>
              </a:rPr>
              <a:t>Blogs and podcasts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3200" dirty="0" smtClean="0">
                <a:latin typeface="Arial Rounded MT Bold" panose="020F0704030504030204" pitchFamily="34" charset="0"/>
              </a:rPr>
              <a:t>Twitter Chat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3200" dirty="0" smtClean="0">
                <a:latin typeface="Arial Rounded MT Bold" panose="020F0704030504030204" pitchFamily="34" charset="0"/>
              </a:rPr>
              <a:t>Putting social media into practice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297FD5"/>
                </a:solidFill>
              </a:rPr>
              <a:t>Overview</a:t>
            </a:r>
            <a:endParaRPr lang="en-US" dirty="0">
              <a:solidFill>
                <a:srgbClr val="297FD5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280" y="-1"/>
            <a:ext cx="1948720" cy="2896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968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Calibri"/>
                <a:cs typeface="Calibri"/>
              </a:rPr>
              <a:t>Commentaries</a:t>
            </a:r>
          </a:p>
          <a:p>
            <a:pPr marL="0" indent="0">
              <a:buNone/>
            </a:pPr>
            <a:endParaRPr lang="en-US" sz="3600" dirty="0" smtClean="0">
              <a:latin typeface="Calibri"/>
              <a:cs typeface="Calibri"/>
            </a:endParaRPr>
          </a:p>
          <a:p>
            <a:r>
              <a:rPr lang="en-US" sz="3600" dirty="0" smtClean="0">
                <a:latin typeface="Calibri"/>
                <a:cs typeface="Calibri"/>
              </a:rPr>
              <a:t>Editorials </a:t>
            </a:r>
          </a:p>
          <a:p>
            <a:endParaRPr lang="en-US" sz="3600" dirty="0">
              <a:latin typeface="Calibri"/>
              <a:cs typeface="Calibri"/>
            </a:endParaRPr>
          </a:p>
          <a:p>
            <a:r>
              <a:rPr lang="en-US" sz="3600" dirty="0" smtClean="0">
                <a:latin typeface="Calibri"/>
                <a:cs typeface="Calibri"/>
              </a:rPr>
              <a:t>Research made simple </a:t>
            </a:r>
          </a:p>
          <a:p>
            <a:pPr marL="0" indent="0">
              <a:buNone/>
            </a:pP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297FD5"/>
                </a:solidFill>
                <a:cs typeface="Comic Sans MS"/>
              </a:rPr>
              <a:t>Evidence Based Nursing (EBN) </a:t>
            </a:r>
            <a:endParaRPr lang="en-US" sz="4000" b="1" dirty="0">
              <a:solidFill>
                <a:srgbClr val="297FD5"/>
              </a:solidFill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0526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3908" y="-734518"/>
            <a:ext cx="12621719" cy="7989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19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297FD5"/>
                </a:solidFill>
                <a:latin typeface="Comic Sans MS"/>
                <a:cs typeface="Comic Sans MS"/>
              </a:rPr>
              <a:t>EBN and </a:t>
            </a:r>
            <a:r>
              <a:rPr lang="en-US" dirty="0" err="1" smtClean="0">
                <a:solidFill>
                  <a:srgbClr val="297FD5"/>
                </a:solidFill>
                <a:latin typeface="Comic Sans MS"/>
                <a:cs typeface="Comic Sans MS"/>
              </a:rPr>
              <a:t>SoMe</a:t>
            </a:r>
            <a:r>
              <a:rPr lang="en-US" dirty="0" smtClean="0">
                <a:solidFill>
                  <a:srgbClr val="297FD5"/>
                </a:solidFill>
                <a:latin typeface="Comic Sans MS"/>
                <a:cs typeface="Comic Sans MS"/>
              </a:rPr>
              <a:t> </a:t>
            </a:r>
            <a:r>
              <a:rPr lang="en-US" dirty="0" smtClean="0">
                <a:solidFill>
                  <a:srgbClr val="297FD5"/>
                </a:solidFill>
                <a:latin typeface="Comic Sans MS"/>
                <a:cs typeface="Comic Sans MS"/>
              </a:rPr>
              <a:t>(#</a:t>
            </a:r>
            <a:r>
              <a:rPr lang="en-US" dirty="0" err="1" smtClean="0">
                <a:solidFill>
                  <a:srgbClr val="297FD5"/>
                </a:solidFill>
                <a:latin typeface="Comic Sans MS"/>
                <a:cs typeface="Comic Sans MS"/>
              </a:rPr>
              <a:t>EBNJC</a:t>
            </a:r>
            <a:r>
              <a:rPr lang="en-US" dirty="0" smtClean="0">
                <a:solidFill>
                  <a:srgbClr val="297FD5"/>
                </a:solidFill>
                <a:latin typeface="Comic Sans MS"/>
                <a:cs typeface="Comic Sans MS"/>
              </a:rPr>
              <a:t>) </a:t>
            </a:r>
            <a:endParaRPr lang="en-US" dirty="0">
              <a:solidFill>
                <a:srgbClr val="297FD5"/>
              </a:solidFill>
              <a:latin typeface="Comic Sans MS"/>
              <a:cs typeface="Comic Sans MS"/>
            </a:endParaRPr>
          </a:p>
        </p:txBody>
      </p:sp>
      <p:pic>
        <p:nvPicPr>
          <p:cNvPr id="2050" name="Picture 2" descr="C:\Users\ags3\AppData\Local\Microsoft\Windows\Temporary Internet Files\Content.IE5\M5H41KMY\MC900441328[1]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28" y="1139253"/>
            <a:ext cx="8616559" cy="5512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23869" y="4032352"/>
            <a:ext cx="2428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Twitter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79037" y="3955884"/>
            <a:ext cx="2428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chemeClr val="bg1"/>
                </a:solidFill>
              </a:rPr>
              <a:t>Storify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23869" y="2522598"/>
            <a:ext cx="2811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Facebook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62729" y="3331322"/>
            <a:ext cx="21460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Blogs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4203" y="2788170"/>
            <a:ext cx="2428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Podcasts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88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8780"/>
            <a:ext cx="8229600" cy="4148511"/>
          </a:xfrm>
        </p:spPr>
        <p:txBody>
          <a:bodyPr/>
          <a:lstStyle/>
          <a:p>
            <a:r>
              <a:rPr lang="en-US" dirty="0" smtClean="0">
                <a:latin typeface="Arial Rounded MT Bold" panose="020F0704030504030204" pitchFamily="34" charset="0"/>
              </a:rPr>
              <a:t>EBN Blog posted weekly</a:t>
            </a:r>
          </a:p>
          <a:p>
            <a:pPr marL="0" indent="0">
              <a:buNone/>
            </a:pPr>
            <a:endParaRPr lang="en-US" dirty="0">
              <a:latin typeface="Arial Rounded MT Bold" panose="020F0704030504030204" pitchFamily="34" charset="0"/>
            </a:endParaRPr>
          </a:p>
          <a:p>
            <a:r>
              <a:rPr lang="en-US" dirty="0" smtClean="0">
                <a:latin typeface="Arial Rounded MT Bold" panose="020F0704030504030204" pitchFamily="34" charset="0"/>
              </a:rPr>
              <a:t>EBN podcasts monthly</a:t>
            </a:r>
          </a:p>
          <a:p>
            <a:endParaRPr lang="en-US" dirty="0">
              <a:latin typeface="Arial Rounded MT Bold" panose="020F0704030504030204" pitchFamily="34" charset="0"/>
            </a:endParaRPr>
          </a:p>
          <a:p>
            <a:r>
              <a:rPr lang="en-US" dirty="0">
                <a:latin typeface="Arial Rounded MT Bold" panose="020F0704030504030204" pitchFamily="34" charset="0"/>
              </a:rPr>
              <a:t>Both available via: </a:t>
            </a:r>
            <a:r>
              <a:rPr lang="en-US" dirty="0">
                <a:latin typeface="Arial Rounded MT Bold" panose="020F0704030504030204" pitchFamily="34" charset="0"/>
                <a:hlinkClick r:id="rId3"/>
              </a:rPr>
              <a:t>http://</a:t>
            </a:r>
            <a:r>
              <a:rPr lang="en-US" dirty="0" smtClean="0">
                <a:latin typeface="Arial Rounded MT Bold" panose="020F0704030504030204" pitchFamily="34" charset="0"/>
                <a:hlinkClick r:id="rId3"/>
              </a:rPr>
              <a:t>ebn.bmj.com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24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297FD5"/>
                </a:solidFill>
              </a:rPr>
              <a:t>Blogs and podcasts</a:t>
            </a:r>
            <a:endParaRPr lang="en-US" dirty="0">
              <a:solidFill>
                <a:srgbClr val="297F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63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3987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342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03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99768" y="399823"/>
            <a:ext cx="4940515" cy="3416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7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Lucida Calligraphy"/>
                <a:cs typeface="Lucida Calligraphy"/>
              </a:rPr>
              <a:t>Journal Club</a:t>
            </a:r>
          </a:p>
          <a:p>
            <a:pPr algn="ctr"/>
            <a:r>
              <a:rPr lang="en-GB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Lucida Calligraphy"/>
                <a:cs typeface="Lucida Calligraphy"/>
              </a:rPr>
              <a:t>#EBNJC</a:t>
            </a:r>
            <a:r>
              <a:rPr lang="en-GB" sz="7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Lucida Calligraphy"/>
                <a:cs typeface="Lucida Calligraphy"/>
              </a:rPr>
              <a:t> </a:t>
            </a:r>
            <a:endParaRPr lang="en-GB" sz="7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Lucida Calligraphy"/>
              <a:cs typeface="Lucida Calligraphy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090" y="4171066"/>
            <a:ext cx="2340706" cy="1651098"/>
          </a:xfrm>
          <a:prstGeom prst="rect">
            <a:avLst/>
          </a:prstGeom>
        </p:spPr>
      </p:pic>
      <p:pic>
        <p:nvPicPr>
          <p:cNvPr id="1026" name="Picture 2" descr="C:\Users\ags3\AppData\Local\Microsoft\Windows\Temporary Internet Files\Content.IE5\M5H41KMY\MC900441332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991" y="4171066"/>
            <a:ext cx="1966616" cy="196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gs3\AppData\Local\Microsoft\Windows\Temporary Internet Files\Content.IE5\KUU7TXQ4\MC900431632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714" y="3791053"/>
            <a:ext cx="2880621" cy="288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4197" y="1356943"/>
            <a:ext cx="923410" cy="7510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090" y="1390706"/>
            <a:ext cx="923410" cy="75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96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297FD5"/>
                </a:solidFill>
                <a:latin typeface="Comic Sans MS"/>
                <a:cs typeface="Comic Sans MS"/>
              </a:rPr>
              <a:t>Challenges &amp; Rewards </a:t>
            </a:r>
            <a:r>
              <a:rPr lang="en-US" dirty="0" smtClean="0">
                <a:solidFill>
                  <a:srgbClr val="FF6600"/>
                </a:solidFill>
                <a:latin typeface="Comic Sans MS"/>
                <a:cs typeface="Comic Sans MS"/>
              </a:rPr>
              <a:t>#EBNJC </a:t>
            </a:r>
            <a:endParaRPr lang="en-US" dirty="0">
              <a:solidFill>
                <a:srgbClr val="FF6600"/>
              </a:solidFill>
              <a:latin typeface="Comic Sans MS"/>
              <a:cs typeface="Comic Sans MS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3200" dirty="0" smtClean="0">
                <a:latin typeface="Comic Sans MS"/>
                <a:cs typeface="Comic Sans MS"/>
              </a:rPr>
              <a:t>Challenges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sz="3200" dirty="0" smtClean="0">
                <a:latin typeface="Comic Sans MS"/>
                <a:cs typeface="Comic Sans MS"/>
              </a:rPr>
              <a:t>Rewards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latin typeface="Arial Rounded MT Bold" panose="020F0704030504030204" pitchFamily="34" charset="0"/>
                <a:cs typeface="Comic Sans MS"/>
              </a:rPr>
              <a:t>Setting times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latin typeface="Arial Rounded MT Bold" panose="020F0704030504030204" pitchFamily="34" charset="0"/>
                <a:cs typeface="Comic Sans MS"/>
              </a:rPr>
              <a:t>Follower commitment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latin typeface="Arial Rounded MT Bold" panose="020F0704030504030204" pitchFamily="34" charset="0"/>
                <a:cs typeface="Comic Sans MS"/>
              </a:rPr>
              <a:t>Digital literacy skills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latin typeface="Arial Rounded MT Bold" panose="020F0704030504030204" pitchFamily="34" charset="0"/>
                <a:cs typeface="Comic Sans MS"/>
              </a:rPr>
              <a:t>Blocking of </a:t>
            </a:r>
            <a:r>
              <a:rPr lang="en-US" i="1" dirty="0" err="1" smtClean="0">
                <a:latin typeface="Arial Rounded MT Bold" panose="020F0704030504030204" pitchFamily="34" charset="0"/>
                <a:cs typeface="Comic Sans MS"/>
              </a:rPr>
              <a:t>SoMe</a:t>
            </a:r>
            <a:r>
              <a:rPr lang="en-US" dirty="0" smtClean="0">
                <a:latin typeface="Arial Rounded MT Bold" panose="020F0704030504030204" pitchFamily="34" charset="0"/>
                <a:cs typeface="Comic Sans MS"/>
              </a:rPr>
              <a:t> by employers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latin typeface="Arial Rounded MT Bold" panose="020F0704030504030204" pitchFamily="34" charset="0"/>
                <a:cs typeface="Comic Sans MS"/>
              </a:rPr>
              <a:t>Ethical issues</a:t>
            </a:r>
          </a:p>
          <a:p>
            <a:endParaRPr lang="en-US" dirty="0" smtClean="0"/>
          </a:p>
          <a:p>
            <a:pPr marL="109728" indent="0" algn="ctr">
              <a:buNone/>
            </a:pPr>
            <a:endParaRPr lang="en-US" dirty="0" smtClean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>
                <a:latin typeface="Arial Rounded MT Bold" panose="020F0704030504030204" pitchFamily="34" charset="0"/>
                <a:cs typeface="Comic Sans MS"/>
              </a:rPr>
              <a:t>Greater interaction </a:t>
            </a:r>
          </a:p>
          <a:p>
            <a:pPr>
              <a:spcAft>
                <a:spcPts val="1200"/>
              </a:spcAft>
            </a:pPr>
            <a:r>
              <a:rPr lang="en-US" dirty="0">
                <a:latin typeface="Arial Rounded MT Bold" panose="020F0704030504030204" pitchFamily="34" charset="0"/>
                <a:cs typeface="Comic Sans MS"/>
              </a:rPr>
              <a:t>Wider audience </a:t>
            </a:r>
          </a:p>
          <a:p>
            <a:pPr>
              <a:spcAft>
                <a:spcPts val="1200"/>
              </a:spcAft>
            </a:pPr>
            <a:r>
              <a:rPr lang="en-US" dirty="0">
                <a:latin typeface="Arial Rounded MT Bold" panose="020F0704030504030204" pitchFamily="34" charset="0"/>
                <a:cs typeface="Comic Sans MS"/>
              </a:rPr>
              <a:t>Sharing </a:t>
            </a:r>
            <a:r>
              <a:rPr lang="en-US" dirty="0" smtClean="0">
                <a:latin typeface="Arial Rounded MT Bold" panose="020F0704030504030204" pitchFamily="34" charset="0"/>
                <a:cs typeface="Comic Sans MS"/>
              </a:rPr>
              <a:t>knowledge</a:t>
            </a:r>
          </a:p>
          <a:p>
            <a:pPr>
              <a:spcAft>
                <a:spcPts val="1200"/>
              </a:spcAft>
            </a:pPr>
            <a:r>
              <a:rPr lang="en-US" dirty="0">
                <a:latin typeface="Arial Rounded MT Bold" panose="020F0704030504030204" pitchFamily="34" charset="0"/>
                <a:cs typeface="Comic Sans MS"/>
              </a:rPr>
              <a:t>I</a:t>
            </a:r>
            <a:r>
              <a:rPr lang="en-US" dirty="0" smtClean="0">
                <a:latin typeface="Arial Rounded MT Bold" panose="020F0704030504030204" pitchFamily="34" charset="0"/>
                <a:cs typeface="Comic Sans MS"/>
              </a:rPr>
              <a:t>mproving </a:t>
            </a:r>
            <a:r>
              <a:rPr lang="en-US" dirty="0">
                <a:latin typeface="Arial Rounded MT Bold" panose="020F0704030504030204" pitchFamily="34" charset="0"/>
                <a:cs typeface="Comic Sans MS"/>
              </a:rPr>
              <a:t>practice </a:t>
            </a:r>
          </a:p>
          <a:p>
            <a:pPr>
              <a:spcAft>
                <a:spcPts val="1200"/>
              </a:spcAft>
            </a:pPr>
            <a:r>
              <a:rPr lang="en-US" dirty="0">
                <a:latin typeface="Arial Rounded MT Bold" panose="020F0704030504030204" pitchFamily="34" charset="0"/>
                <a:cs typeface="Comic Sans MS"/>
              </a:rPr>
              <a:t>Developing </a:t>
            </a:r>
            <a:r>
              <a:rPr lang="en-US" dirty="0" smtClean="0">
                <a:latin typeface="Arial Rounded MT Bold" panose="020F0704030504030204" pitchFamily="34" charset="0"/>
                <a:cs typeface="Comic Sans MS"/>
              </a:rPr>
              <a:t>nursing research </a:t>
            </a:r>
            <a:r>
              <a:rPr lang="en-US" dirty="0">
                <a:latin typeface="Arial Rounded MT Bold" panose="020F0704030504030204" pitchFamily="34" charset="0"/>
                <a:cs typeface="Comic Sans MS"/>
              </a:rPr>
              <a:t>community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4245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476938" cy="4829531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3000" dirty="0">
                <a:latin typeface="Arial Rounded MT Bold" panose="020F0704030504030204" pitchFamily="34" charset="0"/>
                <a:cs typeface="Comic Sans MS"/>
              </a:rPr>
              <a:t>Step 1: Create a twitter account and then…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GB" sz="3000" dirty="0">
              <a:latin typeface="Arial Rounded MT Bold" panose="020F0704030504030204" pitchFamily="34" charset="0"/>
              <a:cs typeface="Comic Sans MS"/>
            </a:endParaRP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GB" sz="3000" dirty="0">
                <a:latin typeface="Arial Rounded MT Bold" panose="020F0704030504030204" pitchFamily="34" charset="0"/>
                <a:cs typeface="Comic Sans MS"/>
              </a:rPr>
              <a:t>Follow the discussion by searching for links to </a:t>
            </a:r>
            <a:r>
              <a:rPr lang="en-GB" sz="3000" dirty="0">
                <a:latin typeface="Arial Rounded MT Bold" panose="020F0704030504030204" pitchFamily="34" charset="0"/>
                <a:cs typeface="Comic Sans MS"/>
                <a:hlinkClick r:id="rId2"/>
              </a:rPr>
              <a:t>#ebnjc</a:t>
            </a:r>
            <a:r>
              <a:rPr lang="en-GB" sz="3000" dirty="0">
                <a:latin typeface="Arial Rounded MT Bold" panose="020F0704030504030204" pitchFamily="34" charset="0"/>
                <a:cs typeface="Comic Sans MS"/>
              </a:rPr>
              <a:t> or </a:t>
            </a:r>
            <a:r>
              <a:rPr lang="en-GB" sz="3000" dirty="0">
                <a:latin typeface="Arial Rounded MT Bold" panose="020F0704030504030204" pitchFamily="34" charset="0"/>
                <a:cs typeface="Comic Sans MS"/>
                <a:hlinkClick r:id="rId3"/>
              </a:rPr>
              <a:t>@EBNursingBMJ</a:t>
            </a:r>
            <a:r>
              <a:rPr lang="en-GB" sz="3000" dirty="0">
                <a:latin typeface="Arial Rounded MT Bold" panose="020F0704030504030204" pitchFamily="34" charset="0"/>
                <a:cs typeface="Comic Sans MS"/>
              </a:rPr>
              <a:t> in Twitter</a:t>
            </a:r>
          </a:p>
          <a:p>
            <a:pPr marL="109728" lvl="0" indent="0">
              <a:spcBef>
                <a:spcPts val="0"/>
              </a:spcBef>
              <a:spcAft>
                <a:spcPts val="1200"/>
              </a:spcAft>
              <a:buNone/>
            </a:pPr>
            <a:endParaRPr lang="en-GB" sz="3000" dirty="0">
              <a:latin typeface="Arial Rounded MT Bold" panose="020F0704030504030204" pitchFamily="34" charset="0"/>
              <a:cs typeface="Comic Sans MS"/>
            </a:endParaRP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GB" sz="3000" dirty="0">
                <a:latin typeface="Arial Rounded MT Bold" panose="020F0704030504030204" pitchFamily="34" charset="0"/>
                <a:cs typeface="Comic Sans MS"/>
              </a:rPr>
              <a:t>Contribute to the discussion by sending a tweet starting with </a:t>
            </a:r>
            <a:r>
              <a:rPr lang="en-GB" sz="3000" dirty="0">
                <a:latin typeface="Arial Rounded MT Bold" panose="020F0704030504030204" pitchFamily="34" charset="0"/>
                <a:cs typeface="Comic Sans MS"/>
                <a:hlinkClick r:id="rId3"/>
              </a:rPr>
              <a:t>@EBNursingBMJ</a:t>
            </a:r>
            <a:r>
              <a:rPr lang="en-GB" sz="3000" dirty="0">
                <a:latin typeface="Arial Rounded MT Bold" panose="020F0704030504030204" pitchFamily="34" charset="0"/>
                <a:cs typeface="Comic Sans MS"/>
              </a:rPr>
              <a:t> and ending with </a:t>
            </a:r>
            <a:r>
              <a:rPr lang="en-GB" sz="3000" dirty="0">
                <a:latin typeface="Arial Rounded MT Bold" panose="020F0704030504030204" pitchFamily="34" charset="0"/>
                <a:cs typeface="Comic Sans MS"/>
                <a:hlinkClick r:id="rId2"/>
              </a:rPr>
              <a:t>#ebnjc</a:t>
            </a:r>
            <a:r>
              <a:rPr lang="en-GB" sz="3000" dirty="0">
                <a:latin typeface="Arial Rounded MT Bold" panose="020F0704030504030204" pitchFamily="34" charset="0"/>
                <a:cs typeface="Comic Sans MS"/>
              </a:rPr>
              <a:t> (the EBN chat hashtag). </a:t>
            </a:r>
          </a:p>
          <a:p>
            <a:pPr marL="109728" lvl="0" indent="0">
              <a:spcBef>
                <a:spcPts val="0"/>
              </a:spcBef>
              <a:spcAft>
                <a:spcPts val="1200"/>
              </a:spcAft>
              <a:buNone/>
            </a:pPr>
            <a:endParaRPr lang="en-GB" sz="3000" dirty="0">
              <a:latin typeface="Arial Rounded MT Bold" panose="020F0704030504030204" pitchFamily="34" charset="0"/>
              <a:cs typeface="Comic Sans MS"/>
            </a:endParaRPr>
          </a:p>
          <a:p>
            <a:pPr marL="109728" lvl="0" indent="0">
              <a:spcBef>
                <a:spcPts val="0"/>
              </a:spcBef>
              <a:buNone/>
            </a:pPr>
            <a:r>
              <a:rPr lang="en-GB" sz="3000" dirty="0" smtClean="0">
                <a:latin typeface="Arial Rounded MT Bold" panose="020F0704030504030204" pitchFamily="34" charset="0"/>
                <a:cs typeface="Comic Sans MS"/>
              </a:rPr>
              <a:t>NB: you must </a:t>
            </a:r>
            <a:r>
              <a:rPr lang="en-GB" sz="3000" dirty="0">
                <a:latin typeface="Arial Rounded MT Bold" panose="020F0704030504030204" pitchFamily="34" charset="0"/>
                <a:cs typeface="Comic Sans MS"/>
              </a:rPr>
              <a:t>include </a:t>
            </a:r>
            <a:r>
              <a:rPr lang="en-GB" sz="3000" dirty="0">
                <a:latin typeface="Arial Rounded MT Bold" panose="020F0704030504030204" pitchFamily="34" charset="0"/>
                <a:cs typeface="Comic Sans MS"/>
                <a:hlinkClick r:id="rId2"/>
              </a:rPr>
              <a:t>#</a:t>
            </a:r>
            <a:r>
              <a:rPr lang="en-GB" sz="3000" dirty="0" err="1">
                <a:latin typeface="Arial Rounded MT Bold" panose="020F0704030504030204" pitchFamily="34" charset="0"/>
                <a:cs typeface="Comic Sans MS"/>
                <a:hlinkClick r:id="rId2"/>
              </a:rPr>
              <a:t>ebnjc</a:t>
            </a:r>
            <a:r>
              <a:rPr lang="en-GB" sz="3000" dirty="0">
                <a:latin typeface="Arial Rounded MT Bold" panose="020F0704030504030204" pitchFamily="34" charset="0"/>
                <a:cs typeface="Comic Sans MS"/>
              </a:rPr>
              <a:t> so people following the chat can see your contribution.</a:t>
            </a:r>
          </a:p>
          <a:p>
            <a:pPr marL="0" indent="0">
              <a:buNone/>
            </a:pPr>
            <a:endParaRPr lang="en-GB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97FD5"/>
                </a:solidFill>
                <a:latin typeface="+mn-lt"/>
              </a:rPr>
              <a:t>How to participate in </a:t>
            </a:r>
            <a:r>
              <a:rPr lang="en-US" dirty="0">
                <a:solidFill>
                  <a:srgbClr val="FF6600"/>
                </a:solidFill>
                <a:latin typeface="Calibri"/>
                <a:cs typeface="Calibri"/>
              </a:rPr>
              <a:t>#EBNJC </a:t>
            </a:r>
          </a:p>
        </p:txBody>
      </p:sp>
    </p:spTree>
    <p:extLst>
      <p:ext uri="{BB962C8B-B14F-4D97-AF65-F5344CB8AC3E}">
        <p14:creationId xmlns:p14="http://schemas.microsoft.com/office/powerpoint/2010/main" val="53395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3213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>
                <a:latin typeface="Arial Rounded MT Bold" panose="020F0704030504030204" pitchFamily="34" charset="0"/>
                <a:cs typeface="Comic Sans MS"/>
              </a:rPr>
              <a:t>Invite a co-host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>
                <a:latin typeface="Arial Rounded MT Bold" panose="020F0704030504030204" pitchFamily="34" charset="0"/>
                <a:cs typeface="Comic Sans MS"/>
              </a:rPr>
              <a:t>Have questions and discussion points ready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>
                <a:latin typeface="Arial Rounded MT Bold" panose="020F0704030504030204" pitchFamily="34" charset="0"/>
                <a:cs typeface="Comic Sans MS"/>
              </a:rPr>
              <a:t>Use 140 characters including hashtag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>
                <a:latin typeface="Arial Rounded MT Bold" panose="020F0704030504030204" pitchFamily="34" charset="0"/>
                <a:cs typeface="Comic Sans MS"/>
              </a:rPr>
              <a:t>Start by welcoming people to the chat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>
                <a:latin typeface="Arial Rounded MT Bold" panose="020F0704030504030204" pitchFamily="34" charset="0"/>
                <a:cs typeface="Comic Sans MS"/>
              </a:rPr>
              <a:t>Ask people to introduce themselves and welcome them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>
                <a:latin typeface="Arial Rounded MT Bold" panose="020F0704030504030204" pitchFamily="34" charset="0"/>
                <a:cs typeface="Comic Sans MS"/>
              </a:rPr>
              <a:t>Keep people focused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>
                <a:latin typeface="Arial Rounded MT Bold" panose="020F0704030504030204" pitchFamily="34" charset="0"/>
                <a:cs typeface="Comic Sans MS"/>
              </a:rPr>
              <a:t>Reminder 10 minutes before the end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297FD5"/>
                </a:solidFill>
              </a:rPr>
              <a:t>Hosting a Twitter </a:t>
            </a:r>
            <a:r>
              <a:rPr lang="en-US" dirty="0" smtClean="0">
                <a:solidFill>
                  <a:srgbClr val="297FD5"/>
                </a:solidFill>
              </a:rPr>
              <a:t>Chat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78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97FD5"/>
                </a:solidFill>
              </a:rPr>
              <a:t>Hosting a Twitter </a:t>
            </a:r>
            <a:r>
              <a:rPr lang="en-US" dirty="0" smtClean="0">
                <a:solidFill>
                  <a:srgbClr val="297FD5"/>
                </a:solidFill>
              </a:rPr>
              <a:t>Chat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/>
              <a:t>TWEET DECK</a:t>
            </a:r>
            <a:endParaRPr lang="en-US" sz="3200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HOOTSUITE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4221988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b="1" dirty="0"/>
              <a:t>Dashboards </a:t>
            </a:r>
            <a:r>
              <a:rPr lang="en-GB" dirty="0"/>
              <a:t>give you a view of incoming tweets: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GB" b="1" dirty="0" smtClean="0"/>
              <a:t>Comments </a:t>
            </a:r>
            <a:r>
              <a:rPr lang="en-GB" dirty="0" smtClean="0"/>
              <a:t>– made by followers or others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GB" b="1" dirty="0" smtClean="0"/>
              <a:t>Retweets</a:t>
            </a:r>
            <a:r>
              <a:rPr lang="en-GB" dirty="0" smtClean="0"/>
              <a:t> </a:t>
            </a:r>
            <a:r>
              <a:rPr lang="en-GB" dirty="0"/>
              <a:t>– </a:t>
            </a:r>
            <a:r>
              <a:rPr lang="en-GB" dirty="0" smtClean="0"/>
              <a:t>when someone re-posts </a:t>
            </a:r>
            <a:r>
              <a:rPr lang="en-GB" dirty="0"/>
              <a:t>a </a:t>
            </a:r>
            <a:r>
              <a:rPr lang="en-GB" dirty="0" smtClean="0"/>
              <a:t>tweet</a:t>
            </a:r>
            <a:endParaRPr lang="en-GB" b="1" dirty="0"/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GB" b="1" dirty="0"/>
              <a:t>Mentions </a:t>
            </a:r>
            <a:r>
              <a:rPr lang="en-GB" dirty="0"/>
              <a:t>– </a:t>
            </a:r>
            <a:r>
              <a:rPr lang="en-GB" dirty="0" smtClean="0"/>
              <a:t>when someone </a:t>
            </a:r>
            <a:r>
              <a:rPr lang="en-GB" dirty="0"/>
              <a:t>includes </a:t>
            </a:r>
            <a:r>
              <a:rPr lang="en-GB" dirty="0" smtClean="0"/>
              <a:t>your twitter </a:t>
            </a:r>
            <a:r>
              <a:rPr lang="en-GB" dirty="0"/>
              <a:t>name in </a:t>
            </a:r>
            <a:r>
              <a:rPr lang="en-GB" dirty="0" smtClean="0"/>
              <a:t>a tweet.</a:t>
            </a:r>
            <a:endParaRPr lang="en-GB" b="1" dirty="0"/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4221988"/>
          </a:xfrm>
        </p:spPr>
        <p:txBody>
          <a:bodyPr>
            <a:normAutofit fontScale="92500"/>
          </a:bodyPr>
          <a:lstStyle/>
          <a:p>
            <a:pPr>
              <a:spcAft>
                <a:spcPts val="1200"/>
              </a:spcAft>
            </a:pPr>
            <a:r>
              <a:rPr lang="en-GB" b="1" dirty="0"/>
              <a:t>Tweet deck </a:t>
            </a:r>
          </a:p>
          <a:p>
            <a:pPr>
              <a:spcAft>
                <a:spcPts val="1200"/>
              </a:spcAft>
            </a:pPr>
            <a:r>
              <a:rPr lang="en-GB" b="1" dirty="0" err="1"/>
              <a:t>Hootsuite</a:t>
            </a:r>
            <a:r>
              <a:rPr lang="en-GB" b="1" dirty="0"/>
              <a:t> </a:t>
            </a:r>
            <a:endParaRPr lang="en-GB" b="1" dirty="0" smtClean="0"/>
          </a:p>
          <a:p>
            <a:pPr marL="109728" indent="0">
              <a:spcAft>
                <a:spcPts val="1200"/>
              </a:spcAft>
              <a:buNone/>
            </a:pPr>
            <a:r>
              <a:rPr lang="en-GB" u="sng" dirty="0" smtClean="0">
                <a:hlinkClick r:id="rId2"/>
              </a:rPr>
              <a:t>https</a:t>
            </a:r>
            <a:r>
              <a:rPr lang="en-GB" u="sng" dirty="0">
                <a:hlinkClick r:id="rId2"/>
              </a:rPr>
              <a:t>://api.twitter.com/oauth/authorize?oauth_token=gFTZubWWUdzZS0q7uiI2YOSV9Mt3Wvo6MwroKftA</a:t>
            </a:r>
            <a:endParaRPr lang="en-GB" b="1" dirty="0"/>
          </a:p>
          <a:p>
            <a:pPr>
              <a:spcAft>
                <a:spcPts val="1200"/>
              </a:spcAft>
            </a:pPr>
            <a:r>
              <a:rPr lang="en-GB" dirty="0"/>
              <a:t>Both can be downloaded online for your computer or via the App store for mobile devices. </a:t>
            </a:r>
            <a:endParaRPr lang="en-GB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13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1">
                <a:lumMod val="40000"/>
                <a:lumOff val="60000"/>
              </a:schemeClr>
            </a:gs>
            <a:gs pos="7000">
              <a:schemeClr val="accent1"/>
            </a:gs>
            <a:gs pos="87000">
              <a:schemeClr val="accent1">
                <a:lumMod val="75000"/>
              </a:scheme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99606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https://hootsuite.com/dashboard</a:t>
            </a:r>
          </a:p>
        </p:txBody>
      </p:sp>
      <p:pic>
        <p:nvPicPr>
          <p:cNvPr id="6" name="Content Placeholder 5" descr="Screenshot 2014-07-10 14.57.59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99606"/>
            <a:ext cx="8229600" cy="6258393"/>
          </a:xfrm>
        </p:spPr>
      </p:pic>
    </p:spTree>
    <p:extLst>
      <p:ext uri="{BB962C8B-B14F-4D97-AF65-F5344CB8AC3E}">
        <p14:creationId xmlns:p14="http://schemas.microsoft.com/office/powerpoint/2010/main" val="209347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Summarize the different parts of the discussion to create a story</a:t>
            </a:r>
          </a:p>
          <a:p>
            <a:r>
              <a:rPr lang="en-US" dirty="0" smtClean="0"/>
              <a:t>Use </a:t>
            </a:r>
            <a:r>
              <a:rPr lang="en-US" dirty="0" err="1" smtClean="0"/>
              <a:t>Storify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storify.com</a:t>
            </a:r>
            <a:r>
              <a:rPr lang="en-US" dirty="0" smtClean="0"/>
              <a:t> </a:t>
            </a:r>
          </a:p>
          <a:p>
            <a:r>
              <a:rPr lang="en-US" dirty="0" smtClean="0"/>
              <a:t>Allows you to order Tweets logically and add in some text.</a:t>
            </a:r>
          </a:p>
          <a:p>
            <a:r>
              <a:rPr lang="en-US" dirty="0" smtClean="0"/>
              <a:t>Example </a:t>
            </a:r>
            <a:r>
              <a:rPr lang="en-US" dirty="0"/>
              <a:t>at: </a:t>
            </a:r>
            <a:r>
              <a:rPr lang="en-US" dirty="0">
                <a:hlinkClick r:id="rId3"/>
              </a:rPr>
              <a:t>https://storify.com/EBNursingBMJ/why-aren-t-clinical-guidelines-used-in-</a:t>
            </a:r>
            <a:r>
              <a:rPr lang="en-US" dirty="0" smtClean="0">
                <a:hlinkClick r:id="rId3"/>
              </a:rPr>
              <a:t>practice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97FD5"/>
                </a:solidFill>
              </a:rPr>
              <a:t>Hosting a Twitter </a:t>
            </a:r>
            <a:r>
              <a:rPr lang="en-US" dirty="0" smtClean="0">
                <a:solidFill>
                  <a:srgbClr val="297FD5"/>
                </a:solidFill>
              </a:rPr>
              <a:t>Chat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12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 smtClean="0">
                <a:latin typeface="Arial Rounded MT Bold" panose="020F0704030504030204" pitchFamily="34" charset="0"/>
              </a:rPr>
              <a:t>Topic: How do you see social media working for your journal?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latin typeface="Arial Rounded MT Bold" panose="020F0704030504030204" pitchFamily="34" charset="0"/>
              </a:rPr>
              <a:t>Log onto Twitter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dirty="0" smtClean="0">
                <a:latin typeface="Arial Rounded MT Bold" panose="020F0704030504030204" pitchFamily="34" charset="0"/>
              </a:rPr>
              <a:t>Search </a:t>
            </a:r>
            <a:r>
              <a:rPr lang="en-GB" dirty="0">
                <a:latin typeface="Arial Rounded MT Bold" panose="020F0704030504030204" pitchFamily="34" charset="0"/>
              </a:rPr>
              <a:t>for links to </a:t>
            </a:r>
            <a:r>
              <a:rPr lang="en-GB" dirty="0">
                <a:latin typeface="Arial Rounded MT Bold" panose="020F0704030504030204" pitchFamily="34" charset="0"/>
                <a:hlinkClick r:id="rId2"/>
              </a:rPr>
              <a:t>#ebnjc</a:t>
            </a:r>
            <a:r>
              <a:rPr lang="en-GB" dirty="0">
                <a:latin typeface="Arial Rounded MT Bold" panose="020F0704030504030204" pitchFamily="34" charset="0"/>
              </a:rPr>
              <a:t> or </a:t>
            </a:r>
            <a:r>
              <a:rPr lang="en-GB" dirty="0">
                <a:latin typeface="Arial Rounded MT Bold" panose="020F0704030504030204" pitchFamily="34" charset="0"/>
                <a:hlinkClick r:id="rId3"/>
              </a:rPr>
              <a:t>@EBNursingBMJ</a:t>
            </a:r>
            <a:r>
              <a:rPr lang="en-GB" dirty="0">
                <a:latin typeface="Arial Rounded MT Bold" panose="020F0704030504030204" pitchFamily="34" charset="0"/>
              </a:rPr>
              <a:t> </a:t>
            </a:r>
            <a:endParaRPr lang="en-GB" dirty="0" smtClean="0">
              <a:latin typeface="Arial Rounded MT Bold" panose="020F070403050403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dirty="0" smtClean="0">
                <a:latin typeface="Arial Rounded MT Bold" panose="020F0704030504030204" pitchFamily="34" charset="0"/>
              </a:rPr>
              <a:t>Contribute </a:t>
            </a:r>
            <a:r>
              <a:rPr lang="en-GB" dirty="0">
                <a:latin typeface="Arial Rounded MT Bold" panose="020F0704030504030204" pitchFamily="34" charset="0"/>
              </a:rPr>
              <a:t>to the discussion by sending a tweet starting with </a:t>
            </a:r>
            <a:r>
              <a:rPr lang="en-GB" dirty="0">
                <a:latin typeface="Arial Rounded MT Bold" panose="020F0704030504030204" pitchFamily="34" charset="0"/>
                <a:hlinkClick r:id="rId3"/>
              </a:rPr>
              <a:t>@EBNursingBMJ</a:t>
            </a:r>
            <a:r>
              <a:rPr lang="en-GB" dirty="0">
                <a:latin typeface="Arial Rounded MT Bold" panose="020F0704030504030204" pitchFamily="34" charset="0"/>
              </a:rPr>
              <a:t> and ending with </a:t>
            </a:r>
            <a:r>
              <a:rPr lang="en-GB" dirty="0">
                <a:latin typeface="Arial Rounded MT Bold" panose="020F0704030504030204" pitchFamily="34" charset="0"/>
                <a:hlinkClick r:id="rId2"/>
              </a:rPr>
              <a:t>#ebnjc</a:t>
            </a:r>
            <a:r>
              <a:rPr lang="en-GB" dirty="0">
                <a:latin typeface="Arial Rounded MT Bold" panose="020F0704030504030204" pitchFamily="34" charset="0"/>
              </a:rPr>
              <a:t> 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97FD5"/>
                </a:solidFill>
              </a:rPr>
              <a:t>Let’s have a go</a:t>
            </a:r>
            <a:endParaRPr lang="en-US" dirty="0">
              <a:solidFill>
                <a:srgbClr val="297F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11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 Rounded MT Bold" panose="020F0704030504030204" pitchFamily="34" charset="0"/>
              </a:rPr>
              <a:t>Go </a:t>
            </a:r>
            <a:r>
              <a:rPr lang="en-US" dirty="0">
                <a:latin typeface="Arial Rounded MT Bold" panose="020F0704030504030204" pitchFamily="34" charset="0"/>
              </a:rPr>
              <a:t>to: </a:t>
            </a:r>
            <a:r>
              <a:rPr lang="en-US" dirty="0">
                <a:latin typeface="Arial Rounded MT Bold" panose="020F0704030504030204" pitchFamily="34" charset="0"/>
                <a:hlinkClick r:id="rId2"/>
              </a:rPr>
              <a:t>https://</a:t>
            </a:r>
            <a:r>
              <a:rPr lang="en-US" dirty="0" smtClean="0">
                <a:latin typeface="Arial Rounded MT Bold" panose="020F0704030504030204" pitchFamily="34" charset="0"/>
                <a:hlinkClick r:id="rId2"/>
              </a:rPr>
              <a:t>storify.com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</a:p>
          <a:p>
            <a:endParaRPr lang="en-US" dirty="0">
              <a:latin typeface="Arial Rounded MT Bold" panose="020F0704030504030204" pitchFamily="34" charset="0"/>
            </a:endParaRPr>
          </a:p>
          <a:p>
            <a:r>
              <a:rPr lang="en-US" dirty="0" smtClean="0">
                <a:latin typeface="Arial Rounded MT Bold" panose="020F0704030504030204" pitchFamily="34" charset="0"/>
              </a:rPr>
              <a:t>Log on via Twitter</a:t>
            </a:r>
          </a:p>
          <a:p>
            <a:endParaRPr lang="en-US" dirty="0">
              <a:latin typeface="Arial Rounded MT Bold" panose="020F0704030504030204" pitchFamily="34" charset="0"/>
            </a:endParaRPr>
          </a:p>
          <a:p>
            <a:r>
              <a:rPr lang="en-US" dirty="0" smtClean="0">
                <a:latin typeface="Arial Rounded MT Bold" panose="020F0704030504030204" pitchFamily="34" charset="0"/>
              </a:rPr>
              <a:t>Useful YouTube® video: </a:t>
            </a:r>
            <a:r>
              <a:rPr lang="en-US" dirty="0" smtClean="0">
                <a:latin typeface="Arial Rounded MT Bold" panose="020F0704030504030204" pitchFamily="34" charset="0"/>
                <a:hlinkClick r:id="rId3"/>
              </a:rPr>
              <a:t>https</a:t>
            </a:r>
            <a:r>
              <a:rPr lang="en-US" dirty="0">
                <a:latin typeface="Arial Rounded MT Bold" panose="020F0704030504030204" pitchFamily="34" charset="0"/>
                <a:hlinkClick r:id="rId3"/>
              </a:rPr>
              <a:t>://storify.com/craignewman/tips-for-using-storify-in-you-</a:t>
            </a:r>
            <a:r>
              <a:rPr lang="en-US" dirty="0" smtClean="0">
                <a:latin typeface="Arial Rounded MT Bold" panose="020F0704030504030204" pitchFamily="34" charset="0"/>
                <a:hlinkClick r:id="rId3"/>
              </a:rPr>
              <a:t>reporting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endParaRPr lang="en-US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97FD5"/>
                </a:solidFill>
              </a:rPr>
              <a:t>Using </a:t>
            </a:r>
            <a:r>
              <a:rPr lang="en-US" dirty="0" err="1" smtClean="0">
                <a:solidFill>
                  <a:srgbClr val="297FD5"/>
                </a:solidFill>
              </a:rPr>
              <a:t>Storify</a:t>
            </a:r>
            <a:r>
              <a:rPr lang="en-US" dirty="0" smtClean="0">
                <a:solidFill>
                  <a:srgbClr val="297FD5"/>
                </a:solidFill>
              </a:rPr>
              <a:t> </a:t>
            </a:r>
            <a:endParaRPr lang="en-US" dirty="0">
              <a:solidFill>
                <a:srgbClr val="297F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02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shot 2014-07-10 14.25.02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824460" y="1109272"/>
            <a:ext cx="7390151" cy="574872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2"/>
                </a:solidFill>
              </a:rPr>
              <a:t>Telling a story with </a:t>
            </a:r>
            <a:r>
              <a:rPr lang="en-US" dirty="0" err="1" smtClean="0">
                <a:solidFill>
                  <a:schemeClr val="accent2"/>
                </a:solidFill>
              </a:rPr>
              <a:t>Storify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" name="Up Arrow 4"/>
          <p:cNvSpPr/>
          <p:nvPr/>
        </p:nvSpPr>
        <p:spPr>
          <a:xfrm>
            <a:off x="5856350" y="2346740"/>
            <a:ext cx="822960" cy="822960"/>
          </a:xfrm>
          <a:prstGeom prst="up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0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790" y="514616"/>
            <a:ext cx="4348431" cy="35367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9808" y="4229511"/>
            <a:ext cx="865999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242852"/>
                </a:solidFill>
                <a:latin typeface="Arial"/>
                <a:cs typeface="Arial"/>
              </a:rPr>
              <a:t>Follow us on </a:t>
            </a:r>
            <a:r>
              <a:rPr lang="en-US" sz="3600" b="1" dirty="0" smtClean="0">
                <a:solidFill>
                  <a:srgbClr val="242852"/>
                </a:solidFill>
                <a:latin typeface="Arial"/>
                <a:cs typeface="Arial"/>
              </a:rPr>
              <a:t>Twitter:</a:t>
            </a:r>
          </a:p>
          <a:p>
            <a:r>
              <a:rPr lang="en-US" sz="3600" dirty="0" smtClean="0">
                <a:solidFill>
                  <a:srgbClr val="242852"/>
                </a:solidFill>
                <a:latin typeface="Arial"/>
                <a:cs typeface="Arial"/>
              </a:rPr>
              <a:t>EBN:</a:t>
            </a:r>
            <a:r>
              <a:rPr lang="en-US" sz="3600" b="1" dirty="0" smtClean="0">
                <a:solidFill>
                  <a:srgbClr val="242852"/>
                </a:solidFill>
                <a:latin typeface="Arial"/>
                <a:cs typeface="Arial"/>
              </a:rPr>
              <a:t> </a:t>
            </a:r>
            <a:r>
              <a:rPr lang="en-US" sz="3600" dirty="0" smtClean="0">
                <a:solidFill>
                  <a:schemeClr val="tx2"/>
                </a:solidFill>
                <a:latin typeface="Arial"/>
                <a:cs typeface="Arial"/>
              </a:rPr>
              <a:t>@</a:t>
            </a:r>
            <a:r>
              <a:rPr lang="en-US" sz="3600" dirty="0" err="1" smtClean="0">
                <a:solidFill>
                  <a:schemeClr val="tx2"/>
                </a:solidFill>
                <a:latin typeface="Arial"/>
                <a:cs typeface="Arial"/>
              </a:rPr>
              <a:t>EBNursingBMJ</a:t>
            </a:r>
            <a:r>
              <a:rPr lang="en-US" sz="3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</a:p>
          <a:p>
            <a:r>
              <a:rPr lang="en-US" sz="3600" dirty="0" smtClean="0">
                <a:solidFill>
                  <a:schemeClr val="tx2"/>
                </a:solidFill>
                <a:latin typeface="Arial"/>
                <a:cs typeface="Arial"/>
              </a:rPr>
              <a:t>INANE: </a:t>
            </a:r>
            <a:r>
              <a:rPr lang="en-US" sz="3600" dirty="0">
                <a:solidFill>
                  <a:srgbClr val="242852"/>
                </a:solidFill>
                <a:latin typeface="Arial"/>
                <a:cs typeface="Arial"/>
              </a:rPr>
              <a:t>#INANE2014</a:t>
            </a:r>
            <a:endParaRPr lang="en-GB" sz="3600" dirty="0">
              <a:solidFill>
                <a:srgbClr val="242852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57331" y="764655"/>
            <a:ext cx="355040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"/>
                <a:cs typeface="Arial"/>
              </a:rPr>
              <a:t>Sign up to Twitter </a:t>
            </a:r>
            <a:r>
              <a:rPr lang="en-GB" sz="3600" dirty="0" smtClean="0">
                <a:latin typeface="Arial"/>
                <a:cs typeface="Arial"/>
              </a:rPr>
              <a:t>at </a:t>
            </a:r>
            <a:r>
              <a:rPr lang="en-GB" sz="3600" dirty="0" smtClean="0">
                <a:latin typeface="Arial"/>
                <a:cs typeface="Arial"/>
                <a:hlinkClick r:id="rId3"/>
              </a:rPr>
              <a:t>www.twitter.com</a:t>
            </a:r>
            <a:endParaRPr lang="en-US" sz="3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399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 Rounded MT Bold" panose="020F0704030504030204" pitchFamily="34" charset="0"/>
              </a:rPr>
              <a:t>Nursing and Midwifery Council guidance on using social media:</a:t>
            </a:r>
          </a:p>
          <a:p>
            <a:pPr marL="400050" lvl="1" indent="0">
              <a:buNone/>
            </a:pPr>
            <a:r>
              <a:rPr lang="en-US" dirty="0">
                <a:latin typeface="Arial Rounded MT Bold" panose="020F0704030504030204" pitchFamily="34" charset="0"/>
                <a:hlinkClick r:id="rId2"/>
              </a:rPr>
              <a:t>http://www.nmc-uk.org/Nurses-and-midwives/Regulation-in-practice/Regulation-in-Practice-Topics/Social-networking-sites</a:t>
            </a:r>
            <a:r>
              <a:rPr lang="en-US" dirty="0" smtClean="0">
                <a:latin typeface="Arial Rounded MT Bold" panose="020F0704030504030204" pitchFamily="34" charset="0"/>
                <a:hlinkClick r:id="rId2"/>
              </a:rPr>
              <a:t>/</a:t>
            </a:r>
            <a:r>
              <a:rPr lang="en-US" dirty="0" smtClean="0">
                <a:latin typeface="Arial Rounded MT Bold" panose="020F0704030504030204" pitchFamily="34" charset="0"/>
              </a:rPr>
              <a:t>  </a:t>
            </a:r>
          </a:p>
          <a:p>
            <a:pPr marL="400050" lvl="1" indent="0">
              <a:buNone/>
            </a:pPr>
            <a:endParaRPr lang="en-US" dirty="0" smtClean="0">
              <a:latin typeface="Arial Rounded MT Bold" panose="020F0704030504030204" pitchFamily="34" charset="0"/>
            </a:endParaRPr>
          </a:p>
          <a:p>
            <a:r>
              <a:rPr lang="en-US" dirty="0" smtClean="0">
                <a:latin typeface="Arial Rounded MT Bold" panose="020F0704030504030204" pitchFamily="34" charset="0"/>
              </a:rPr>
              <a:t>How to host a Twitter Journal Chat EBN guidance available on request from: </a:t>
            </a:r>
            <a:r>
              <a:rPr lang="en-US" dirty="0" smtClean="0">
                <a:latin typeface="Arial Rounded MT Bold" panose="020F0704030504030204" pitchFamily="34" charset="0"/>
                <a:hlinkClick r:id="rId3"/>
              </a:rPr>
              <a:t>a.twycross@lsbu.ac.uk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97FD5"/>
                </a:solidFill>
              </a:rPr>
              <a:t>Other resources</a:t>
            </a:r>
            <a:endParaRPr lang="en-US" dirty="0">
              <a:solidFill>
                <a:srgbClr val="297F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5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2402006" y="164265"/>
            <a:ext cx="6533321" cy="5786203"/>
            <a:chOff x="3491880" y="1228649"/>
            <a:chExt cx="5832648" cy="5522011"/>
          </a:xfrm>
        </p:grpSpPr>
        <p:sp>
          <p:nvSpPr>
            <p:cNvPr id="17" name="Rectangle 16"/>
            <p:cNvSpPr/>
            <p:nvPr/>
          </p:nvSpPr>
          <p:spPr>
            <a:xfrm>
              <a:off x="4642992" y="1608883"/>
              <a:ext cx="4662772" cy="448903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ight Triangle 18"/>
            <p:cNvSpPr/>
            <p:nvPr/>
          </p:nvSpPr>
          <p:spPr>
            <a:xfrm>
              <a:off x="8532440" y="4077072"/>
              <a:ext cx="792088" cy="100811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0" lon="10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" name="Group 21"/>
            <p:cNvGrpSpPr/>
            <p:nvPr/>
          </p:nvGrpSpPr>
          <p:grpSpPr>
            <a:xfrm>
              <a:off x="3491880" y="1228649"/>
              <a:ext cx="5652120" cy="5522011"/>
              <a:chOff x="3491880" y="1228649"/>
              <a:chExt cx="5652120" cy="5522011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4642992" y="1228649"/>
                <a:ext cx="4501008" cy="5345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  <a:buClr>
                    <a:schemeClr val="accent6"/>
                  </a:buClr>
                </a:pPr>
                <a:r>
                  <a:rPr lang="en-GB" sz="1400" dirty="0" err="1" smtClean="0">
                    <a:solidFill>
                      <a:schemeClr val="bg1"/>
                    </a:solidFill>
                  </a:rPr>
                  <a:t>xperts</a:t>
                </a:r>
                <a:r>
                  <a:rPr lang="en-GB" sz="1400" dirty="0" smtClean="0">
                    <a:solidFill>
                      <a:schemeClr val="bg1"/>
                    </a:solidFill>
                  </a:rPr>
                  <a:t> critically appraise the validity of the most clinically relevant articles in all nursing specialties and </a:t>
                </a:r>
                <a:r>
                  <a:rPr lang="en-GB" sz="2000" b="1" dirty="0" smtClean="0">
                    <a:solidFill>
                      <a:schemeClr val="bg1"/>
                    </a:solidFill>
                  </a:rPr>
                  <a:t>Time-saving, distilled research information in all medical specialties</a:t>
                </a:r>
              </a:p>
              <a:p>
                <a:pPr>
                  <a:spcAft>
                    <a:spcPts val="600"/>
                  </a:spcAft>
                  <a:buClr>
                    <a:schemeClr val="accent6"/>
                  </a:buClr>
                </a:pPr>
                <a:r>
                  <a:rPr lang="en-GB" sz="2000" dirty="0" smtClean="0">
                    <a:solidFill>
                      <a:schemeClr val="bg1"/>
                    </a:solidFill>
                  </a:rPr>
                  <a:t>– the journal filters the research to provide  essential evidence-based studies, so readers can avoid spending time reading research that won’t affect their nursing  practice</a:t>
                </a:r>
              </a:p>
              <a:p>
                <a:pPr>
                  <a:spcAft>
                    <a:spcPts val="600"/>
                  </a:spcAft>
                  <a:buClr>
                    <a:schemeClr val="accent6"/>
                  </a:buClr>
                </a:pPr>
                <a:endParaRPr lang="en-GB" sz="2000" dirty="0" smtClean="0">
                  <a:solidFill>
                    <a:schemeClr val="bg1"/>
                  </a:solidFill>
                </a:endParaRPr>
              </a:p>
              <a:p>
                <a:pPr marL="180975" indent="-180975">
                  <a:spcAft>
                    <a:spcPts val="600"/>
                  </a:spcAft>
                  <a:buClr>
                    <a:schemeClr val="accent6"/>
                  </a:buClr>
                  <a:buFont typeface="Arial" pitchFamily="34" charset="0"/>
                  <a:buChar char="•"/>
                </a:pPr>
                <a:r>
                  <a:rPr lang="en-GB" sz="2000" b="1" dirty="0" smtClean="0">
                    <a:solidFill>
                      <a:schemeClr val="bg1"/>
                    </a:solidFill>
                  </a:rPr>
                  <a:t>No other nursing title provides evidence-based commentary in this succinct format</a:t>
                </a:r>
              </a:p>
              <a:p>
                <a:pPr>
                  <a:spcAft>
                    <a:spcPts val="600"/>
                  </a:spcAft>
                  <a:buClr>
                    <a:schemeClr val="accent6"/>
                  </a:buClr>
                </a:pPr>
                <a:endParaRPr lang="en-GB" sz="2000" b="1" dirty="0" smtClean="0">
                  <a:solidFill>
                    <a:schemeClr val="bg1"/>
                  </a:solidFill>
                </a:endParaRPr>
              </a:p>
              <a:p>
                <a:pPr marL="180975" indent="-180975">
                  <a:spcAft>
                    <a:spcPts val="600"/>
                  </a:spcAft>
                  <a:buClr>
                    <a:schemeClr val="accent6"/>
                  </a:buClr>
                  <a:buFont typeface="Arial" pitchFamily="34" charset="0"/>
                  <a:buChar char="•"/>
                </a:pPr>
                <a:r>
                  <a:rPr lang="en-GB" sz="2000" b="1" dirty="0" smtClean="0">
                    <a:solidFill>
                      <a:schemeClr val="bg1"/>
                    </a:solidFill>
                  </a:rPr>
                  <a:t>Leading source of articles for student nurses</a:t>
                </a:r>
                <a:endParaRPr lang="en-GB" sz="2000" dirty="0" smtClean="0">
                  <a:solidFill>
                    <a:schemeClr val="bg1"/>
                  </a:solidFill>
                </a:endParaRPr>
              </a:p>
              <a:p>
                <a:endParaRPr lang="en-GB" sz="2000" b="1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3491880" y="4869160"/>
                <a:ext cx="4572000" cy="36933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endParaRPr lang="en-GB" dirty="0" smtClean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199784" y="6381328"/>
                <a:ext cx="19442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 smtClean="0">
                    <a:solidFill>
                      <a:schemeClr val="tx2"/>
                    </a:solidFill>
                  </a:rPr>
                  <a:t>ebn.bmj.com</a:t>
                </a:r>
                <a:endParaRPr lang="en-GB" b="1" dirty="0">
                  <a:solidFill>
                    <a:schemeClr val="tx2"/>
                  </a:solidFill>
                </a:endParaRPr>
              </a:p>
            </p:txBody>
          </p:sp>
        </p:grpSp>
      </p:grpSp>
      <p:pic>
        <p:nvPicPr>
          <p:cNvPr id="1026" name="Picture 2" descr="Cover image expans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459" y="562691"/>
            <a:ext cx="3527852" cy="47038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0542847"/>
      </p:ext>
    </p:extLst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969</TotalTime>
  <Words>606</Words>
  <Application>Microsoft Office PowerPoint</Application>
  <PresentationFormat>On-screen Show (4:3)</PresentationFormat>
  <Paragraphs>115</Paragraphs>
  <Slides>21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Concourse</vt:lpstr>
      <vt:lpstr>A tweet, a blog, a podcast: Lessons from Evidence Based Nursing</vt:lpstr>
      <vt:lpstr>Overview</vt:lpstr>
      <vt:lpstr>Evidence Based Nursing (EBN) </vt:lpstr>
      <vt:lpstr>PowerPoint Presentation</vt:lpstr>
      <vt:lpstr>EBN and SoMe (#EBNJC) </vt:lpstr>
      <vt:lpstr>Blogs and podcasts</vt:lpstr>
      <vt:lpstr>PowerPoint Presentation</vt:lpstr>
      <vt:lpstr>PowerPoint Presentation</vt:lpstr>
      <vt:lpstr>PowerPoint Presentation</vt:lpstr>
      <vt:lpstr>Challenges &amp; Rewards #EBNJC </vt:lpstr>
      <vt:lpstr>How to participate in #EBNJC </vt:lpstr>
      <vt:lpstr>Hosting a Twitter Chat</vt:lpstr>
      <vt:lpstr>Hosting a Twitter Chat </vt:lpstr>
      <vt:lpstr>https://hootsuite.com/dashboard</vt:lpstr>
      <vt:lpstr>Hosting a Twitter Chat 3</vt:lpstr>
      <vt:lpstr>Let’s have a go</vt:lpstr>
      <vt:lpstr>Using Storify </vt:lpstr>
      <vt:lpstr>Telling a story with Storify</vt:lpstr>
      <vt:lpstr>PowerPoint Presentation</vt:lpstr>
      <vt:lpstr>Other resources</vt:lpstr>
      <vt:lpstr>PowerPoint Presentation</vt:lpstr>
    </vt:vector>
  </TitlesOfParts>
  <Company>University of East London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Calvin Moorley</dc:creator>
  <cp:lastModifiedBy>Twycross, Alison</cp:lastModifiedBy>
  <cp:revision>70</cp:revision>
  <cp:lastPrinted>2014-07-10T08:26:20Z</cp:lastPrinted>
  <dcterms:created xsi:type="dcterms:W3CDTF">2014-03-23T18:34:46Z</dcterms:created>
  <dcterms:modified xsi:type="dcterms:W3CDTF">2014-07-23T12:32:09Z</dcterms:modified>
</cp:coreProperties>
</file>