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61" r:id="rId5"/>
    <p:sldId id="262" r:id="rId6"/>
    <p:sldId id="266" r:id="rId7"/>
    <p:sldId id="263" r:id="rId8"/>
    <p:sldId id="264" r:id="rId9"/>
    <p:sldId id="257" r:id="rId10"/>
    <p:sldId id="259" r:id="rId11"/>
    <p:sldId id="267" r:id="rId12"/>
    <p:sldId id="270" r:id="rId13"/>
    <p:sldId id="273" r:id="rId14"/>
    <p:sldId id="274" r:id="rId15"/>
    <p:sldId id="275" r:id="rId16"/>
    <p:sldId id="271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5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93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03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9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2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98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40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0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43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2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FF5D2-3D95-4CC0-8149-BB5C4B5CC1FE}" type="datetimeFigureOut">
              <a:rPr lang="en-US" smtClean="0"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D01ED-ECDB-4FDB-9CF2-12A072F3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390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icsgroup.com/conferences/nursing-emergency-medicine-2013/scientific-programme.php?day=1&amp;sid=186&amp;date=2013-12-02" TargetMode="External"/><Relationship Id="rId2" Type="http://schemas.openxmlformats.org/officeDocument/2006/relationships/hyperlink" Target="http://www.omicsgroup.com/conferences/ACS/conference/pdfs/nursing2013_Sponsorship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micsgroup.com/conferences/nursing-emergency-medicine-2013/abstract.php" TargetMode="External"/><Relationship Id="rId5" Type="http://schemas.openxmlformats.org/officeDocument/2006/relationships/hyperlink" Target="http://www.omicsgroup.com/conferences/nursing-emergency-medicine-2013/scientific-programme.php?day=3&amp;sid=188&amp;date=2013-12-04" TargetMode="External"/><Relationship Id="rId4" Type="http://schemas.openxmlformats.org/officeDocument/2006/relationships/hyperlink" Target="http://www.omicsgroup.com/conferences/nursing-emergency-medicine-2013/scientific-programme.php?day=2&amp;sid=187&amp;date=2013-12-0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Open Access </a:t>
            </a:r>
            <a:r>
              <a:rPr lang="en-US" b="1" i="1" dirty="0"/>
              <a:t>or</a:t>
            </a:r>
            <a:r>
              <a:rPr lang="en-US" b="1" dirty="0"/>
              <a:t> Good Editors Stand Out in a World of Predatory Publishers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09600" y="3048000"/>
            <a:ext cx="7772400" cy="2209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INANE 2014, Portland ME</a:t>
            </a: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Carolyn </a:t>
            </a:r>
            <a:r>
              <a:rPr lang="en-US" sz="2800" dirty="0" err="1" smtClean="0">
                <a:solidFill>
                  <a:schemeClr val="tx1"/>
                </a:solidFill>
              </a:rPr>
              <a:t>Yucha</a:t>
            </a:r>
            <a:r>
              <a:rPr lang="en-US" sz="2800" dirty="0" smtClean="0">
                <a:solidFill>
                  <a:schemeClr val="tx1"/>
                </a:solidFill>
              </a:rPr>
              <a:t>, RN, PhD, FAAN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Dean, Schools of Nursing &amp; Allied Health Sciences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University of Nevada, Las Vegas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OMICS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Las Vegas, NV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December 2, 2013</a:t>
            </a:r>
          </a:p>
          <a:p>
            <a:pPr marL="0" indent="0">
              <a:buNone/>
            </a:pPr>
            <a:r>
              <a:rPr lang="en-US" dirty="0" smtClean="0"/>
              <a:t>Ready to go undercover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93781" y="1845019"/>
            <a:ext cx="5616148" cy="421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9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04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47800" y="-74141"/>
            <a:ext cx="7620000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9200"/>
            <a:ext cx="1371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673" y="5019942"/>
            <a:ext cx="1371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36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Room set up for about 100 participants</a:t>
            </a:r>
          </a:p>
          <a:p>
            <a:pPr marL="457200" lvl="1" indent="0">
              <a:buNone/>
            </a:pPr>
            <a:r>
              <a:rPr lang="en-US" dirty="0" smtClean="0"/>
              <a:t>Counted 60</a:t>
            </a:r>
          </a:p>
          <a:p>
            <a:pPr marL="0" indent="0">
              <a:buNone/>
            </a:pPr>
            <a:r>
              <a:rPr lang="en-US" dirty="0" smtClean="0"/>
              <a:t>Breakout room for 32 participants</a:t>
            </a:r>
          </a:p>
          <a:p>
            <a:pPr marL="0" indent="0">
              <a:buNone/>
            </a:pPr>
            <a:r>
              <a:rPr lang="en-US" dirty="0" smtClean="0"/>
              <a:t>From all over the world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330" y="5027612"/>
            <a:ext cx="1372791" cy="1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796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9200"/>
            <a:ext cx="1371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58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019300" y="723900"/>
            <a:ext cx="8229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69943" y="1086100"/>
            <a:ext cx="7574005" cy="534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5105400"/>
            <a:ext cx="1371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168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28235"/>
              </p:ext>
            </p:extLst>
          </p:nvPr>
        </p:nvGraphicFramePr>
        <p:xfrm>
          <a:off x="552887" y="1600200"/>
          <a:ext cx="8057714" cy="4570799"/>
        </p:xfrm>
        <a:graphic>
          <a:graphicData uri="http://schemas.openxmlformats.org/drawingml/2006/table">
            <a:tbl>
              <a:tblPr/>
              <a:tblGrid>
                <a:gridCol w="2719478"/>
                <a:gridCol w="1779412"/>
                <a:gridCol w="1779412"/>
                <a:gridCol w="1779412"/>
              </a:tblGrid>
              <a:tr h="228200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To Collaborate Scientific Professionals around the World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230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Dates of the Conference</a:t>
                      </a: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effectLst/>
                        </a:rPr>
                        <a:t>December 2-4, 2013</a:t>
                      </a:r>
                      <a:endParaRPr lang="en-US" sz="200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230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Venue of the Conference</a:t>
                      </a: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effectLst/>
                        </a:rPr>
                        <a:t>Las Vegas, USA</a:t>
                      </a:r>
                      <a:endParaRPr lang="en-US" sz="200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Theme</a:t>
                      </a: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2000" i="1" dirty="0">
                          <a:solidFill>
                            <a:schemeClr val="bg2"/>
                          </a:solidFill>
                          <a:effectLst/>
                          <a:latin typeface="CygnetRound"/>
                        </a:rPr>
                        <a:t>Exploring the Current </a:t>
                      </a:r>
                      <a:r>
                        <a:rPr lang="en-US" sz="2000" i="1" dirty="0" smtClean="0">
                          <a:solidFill>
                            <a:schemeClr val="bg2"/>
                          </a:solidFill>
                          <a:effectLst/>
                          <a:latin typeface="CygnetRound"/>
                        </a:rPr>
                        <a:t>Issues &amp; Challenges </a:t>
                      </a:r>
                      <a:r>
                        <a:rPr lang="en-US" sz="2000" i="1" dirty="0">
                          <a:solidFill>
                            <a:schemeClr val="bg2"/>
                          </a:solidFill>
                          <a:effectLst/>
                          <a:latin typeface="CygnetRound"/>
                        </a:rPr>
                        <a:t>in the Path of </a:t>
                      </a:r>
                      <a:r>
                        <a:rPr lang="en-US" sz="2000" i="1" dirty="0" smtClean="0">
                          <a:solidFill>
                            <a:schemeClr val="bg2"/>
                          </a:solidFill>
                          <a:effectLst/>
                          <a:latin typeface="CygnetRound"/>
                        </a:rPr>
                        <a:t>Nursing &amp; Emergency </a:t>
                      </a:r>
                      <a:r>
                        <a:rPr lang="en-US" sz="2000" i="1" dirty="0">
                          <a:solidFill>
                            <a:schemeClr val="bg2"/>
                          </a:solidFill>
                          <a:effectLst/>
                          <a:latin typeface="CygnetRound"/>
                        </a:rPr>
                        <a:t>Medicine</a:t>
                      </a:r>
                      <a:endParaRPr lang="en-US" sz="2000" dirty="0">
                        <a:solidFill>
                          <a:schemeClr val="bg2"/>
                        </a:solidFill>
                        <a:effectLst/>
                        <a:latin typeface="CygnetRound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4599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Sponsors</a:t>
                      </a: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2000" b="1" u="none" strike="noStrike" dirty="0">
                          <a:solidFill>
                            <a:schemeClr val="bg2"/>
                          </a:solidFill>
                          <a:effectLst/>
                          <a:latin typeface="Arial"/>
                          <a:hlinkClick r:id="rId2"/>
                        </a:rPr>
                        <a:t>Click here for Sponsorship Opportunities</a:t>
                      </a:r>
                      <a:endParaRPr lang="en-US" sz="200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2300">
                <a:tc rowSpan="2">
                  <a:txBody>
                    <a:bodyPr/>
                    <a:lstStyle/>
                    <a:p>
                      <a:pPr algn="l"/>
                      <a:endParaRPr lang="en-US" sz="2000" b="1" dirty="0" smtClean="0">
                        <a:solidFill>
                          <a:srgbClr val="004080"/>
                        </a:solidFill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2000" b="1" dirty="0" smtClean="0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Speaker </a:t>
                      </a:r>
                      <a:r>
                        <a:rPr lang="en-US" sz="2000" b="1" dirty="0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Opportunity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solidFill>
                          <a:srgbClr val="004080"/>
                        </a:solidFill>
                        <a:effectLst/>
                        <a:latin typeface="Arial"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effectLst/>
                        </a:rPr>
                        <a:t>Day 1</a:t>
                      </a:r>
                      <a:endParaRPr lang="en-US" sz="200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effectLst/>
                        </a:rPr>
                        <a:t>Day 2</a:t>
                      </a:r>
                      <a:endParaRPr lang="en-US" sz="200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effectLst/>
                        </a:rPr>
                        <a:t>Day 3</a:t>
                      </a:r>
                      <a:endParaRPr lang="en-US" sz="2000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0500">
                <a:tc v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dirty="0">
                          <a:solidFill>
                            <a:srgbClr val="004080"/>
                          </a:solidFill>
                          <a:effectLst/>
                          <a:latin typeface="Arial"/>
                          <a:hlinkClick r:id="rId3"/>
                        </a:rPr>
                        <a:t>Available</a:t>
                      </a:r>
                      <a:endParaRPr lang="en-US" sz="2000" dirty="0"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dirty="0">
                          <a:solidFill>
                            <a:srgbClr val="004080"/>
                          </a:solidFill>
                          <a:effectLst/>
                          <a:latin typeface="Arial"/>
                          <a:hlinkClick r:id="rId4"/>
                        </a:rPr>
                        <a:t>Available</a:t>
                      </a:r>
                      <a:endParaRPr lang="en-US" sz="2000" dirty="0"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dirty="0">
                          <a:solidFill>
                            <a:srgbClr val="004080"/>
                          </a:solidFill>
                          <a:effectLst/>
                          <a:latin typeface="Arial"/>
                          <a:hlinkClick r:id="rId5"/>
                        </a:rPr>
                        <a:t>Available</a:t>
                      </a:r>
                      <a:endParaRPr lang="en-US" sz="2000" dirty="0"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8200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rgbClr val="004080"/>
                          </a:solidFill>
                          <a:effectLst/>
                          <a:latin typeface="Arial"/>
                        </a:rPr>
                        <a:t>Poster Opportunity</a:t>
                      </a: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dirty="0">
                          <a:solidFill>
                            <a:srgbClr val="004080"/>
                          </a:solidFill>
                          <a:effectLst/>
                          <a:latin typeface="Arial"/>
                          <a:hlinkClick r:id="rId6"/>
                        </a:rPr>
                        <a:t>Available</a:t>
                      </a:r>
                      <a:endParaRPr lang="en-US" sz="2000" dirty="0">
                        <a:effectLst/>
                      </a:endParaRPr>
                    </a:p>
                  </a:txBody>
                  <a:tcPr marL="31694" marR="0" marT="0" marB="0" anchor="ctr">
                    <a:lnL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7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71875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886" y="609600"/>
            <a:ext cx="75909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From Website on December 1, 2013</a:t>
            </a:r>
          </a:p>
          <a:p>
            <a:r>
              <a:rPr lang="en-US" dirty="0" smtClean="0"/>
              <a:t>http://www.omicsgroup.com/conferences/nursing-emergency-medicine-2013/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09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827963"/>
              </p:ext>
            </p:extLst>
          </p:nvPr>
        </p:nvGraphicFramePr>
        <p:xfrm>
          <a:off x="685800" y="1821021"/>
          <a:ext cx="7848600" cy="2130834"/>
        </p:xfrm>
        <a:graphic>
          <a:graphicData uri="http://schemas.openxmlformats.org/drawingml/2006/table">
            <a:tbl>
              <a:tblPr/>
              <a:tblGrid>
                <a:gridCol w="7848600"/>
              </a:tblGrid>
              <a:tr h="1065417">
                <a:tc>
                  <a:txBody>
                    <a:bodyPr/>
                    <a:lstStyle/>
                    <a:p>
                      <a:pPr algn="l"/>
                      <a:r>
                        <a:rPr lang="en-US" sz="2400" smtClean="0">
                          <a:effectLst/>
                        </a:rPr>
                        <a:t>All accepted abstracts will be published in respective OMICS Group Journals </a:t>
                      </a:r>
                      <a:endParaRPr lang="en-US" sz="2400" dirty="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5417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effectLst/>
                        </a:rPr>
                        <a:t>Each abstract will be provided with Digital Object Identifier by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5A17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4" name="Picture 2" descr="http://www.omicsgroup.com/conferences/nursing-emergency-medicine-2013/images/spl_iss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764973"/>
            <a:ext cx="25879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Issues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39719"/>
            <a:ext cx="1372791" cy="1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16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Conference 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effectLst/>
              </a:rPr>
              <a:t>Psychiatric &amp; Mental Health Nursing  	Cancer Nursing</a:t>
            </a:r>
          </a:p>
          <a:p>
            <a:pPr marL="0" indent="0">
              <a:buNone/>
            </a:pPr>
            <a:r>
              <a:rPr lang="en-US" sz="2800" dirty="0" smtClean="0">
                <a:effectLst/>
              </a:rPr>
              <a:t>Emergency Medicine			Clinical Nursing</a:t>
            </a:r>
          </a:p>
          <a:p>
            <a:pPr marL="0" indent="0">
              <a:buNone/>
            </a:pPr>
            <a:r>
              <a:rPr lang="en-US" sz="2800" dirty="0" smtClean="0">
                <a:effectLst/>
              </a:rPr>
              <a:t>Pediatric Emergency Medicine		Legal Nursing</a:t>
            </a:r>
          </a:p>
          <a:p>
            <a:pPr marL="0" indent="0">
              <a:buNone/>
            </a:pPr>
            <a:r>
              <a:rPr lang="en-US" sz="2800" dirty="0" smtClean="0">
                <a:effectLst/>
              </a:rPr>
              <a:t>Acute Ischemic Nursing			Cardiac Nursing</a:t>
            </a:r>
          </a:p>
          <a:p>
            <a:pPr marL="0" indent="0">
              <a:buNone/>
            </a:pPr>
            <a:r>
              <a:rPr lang="en-US" sz="2800" dirty="0" smtClean="0">
                <a:effectLst/>
              </a:rPr>
              <a:t>Adult Health Nursing			</a:t>
            </a:r>
            <a:r>
              <a:rPr lang="en-US" sz="2800" dirty="0" smtClean="0"/>
              <a:t>Nursing Education</a:t>
            </a:r>
            <a:endParaRPr lang="en-US" sz="2800" dirty="0" smtClean="0">
              <a:effectLst/>
            </a:endParaRPr>
          </a:p>
          <a:p>
            <a:pPr marL="0" indent="0">
              <a:buNone/>
            </a:pPr>
            <a:r>
              <a:rPr lang="en-US" sz="2800" dirty="0" smtClean="0">
                <a:effectLst/>
              </a:rPr>
              <a:t>Critical Care Nursing			Pediatric Nursing</a:t>
            </a:r>
          </a:p>
          <a:p>
            <a:pPr marL="0" indent="0">
              <a:buNone/>
            </a:pPr>
            <a:r>
              <a:rPr lang="en-US" sz="2800" dirty="0" smtClean="0">
                <a:effectLst/>
              </a:rPr>
              <a:t>Women Health Nursing 			Emergency Nursing</a:t>
            </a:r>
          </a:p>
        </p:txBody>
      </p:sp>
    </p:spTree>
    <p:extLst>
      <p:ext uri="{BB962C8B-B14F-4D97-AF65-F5344CB8AC3E}">
        <p14:creationId xmlns:p14="http://schemas.microsoft.com/office/powerpoint/2010/main" val="15733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cover all these topics?</a:t>
            </a:r>
            <a:br>
              <a:rPr lang="en-US" dirty="0" smtClean="0"/>
            </a:br>
            <a:r>
              <a:rPr lang="en-US" dirty="0" smtClean="0"/>
              <a:t>Tracks are combined!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303997"/>
              </p:ext>
            </p:extLst>
          </p:nvPr>
        </p:nvGraphicFramePr>
        <p:xfrm>
          <a:off x="609600" y="1752600"/>
          <a:ext cx="7570105" cy="1252118"/>
        </p:xfrm>
        <a:graphic>
          <a:graphicData uri="http://schemas.openxmlformats.org/drawingml/2006/table">
            <a:tbl>
              <a:tblPr/>
              <a:tblGrid>
                <a:gridCol w="1447800"/>
                <a:gridCol w="4800600"/>
                <a:gridCol w="1321705"/>
              </a:tblGrid>
              <a:tr h="12179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</a:rPr>
                        <a:t>11:35-17:55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1: Psychiatric &amp; Mental Health Nursing</a:t>
                      </a:r>
                      <a:br>
                        <a:rPr lang="en-US" sz="20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20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3: Emergency Medicine</a:t>
                      </a:r>
                      <a:br>
                        <a:rPr lang="en-US" sz="20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20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5: Pediatric Emergency Medicine </a:t>
                      </a: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Salon </a:t>
                      </a: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B</a:t>
                      </a: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093444"/>
              </p:ext>
            </p:extLst>
          </p:nvPr>
        </p:nvGraphicFramePr>
        <p:xfrm>
          <a:off x="609600" y="3810000"/>
          <a:ext cx="7570105" cy="1143000"/>
        </p:xfrm>
        <a:graphic>
          <a:graphicData uri="http://schemas.openxmlformats.org/drawingml/2006/table">
            <a:tbl>
              <a:tblPr/>
              <a:tblGrid>
                <a:gridCol w="1447800"/>
                <a:gridCol w="4876800"/>
                <a:gridCol w="124550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</a:rPr>
                        <a:t>11:35-18:35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2: Cancer Nursing</a:t>
                      </a:r>
                      <a:br>
                        <a:rPr lang="en-US" sz="24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2400" b="1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4: Clinical Nursing</a:t>
                      </a: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Tahiti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88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877642"/>
              </p:ext>
            </p:extLst>
          </p:nvPr>
        </p:nvGraphicFramePr>
        <p:xfrm>
          <a:off x="609600" y="1752600"/>
          <a:ext cx="7570105" cy="1217981"/>
        </p:xfrm>
        <a:graphic>
          <a:graphicData uri="http://schemas.openxmlformats.org/drawingml/2006/table">
            <a:tbl>
              <a:tblPr/>
              <a:tblGrid>
                <a:gridCol w="1447800"/>
                <a:gridCol w="4724400"/>
                <a:gridCol w="1397905"/>
              </a:tblGrid>
              <a:tr h="12179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</a:rPr>
                        <a:t>9:55-16:50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8: Cardiac Nursing</a:t>
                      </a:r>
                      <a:br>
                        <a:rPr lang="en-US" sz="2000" b="1" dirty="0" smtClean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2000" b="1" dirty="0" smtClean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9: Adult Health Nursing</a:t>
                      </a:r>
                      <a:br>
                        <a:rPr lang="en-US" sz="2000" b="1" dirty="0" smtClean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</a:br>
                      <a:r>
                        <a:rPr lang="en-US" sz="2000" b="1" dirty="0" smtClean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Track 10: Women Health Nursing </a:t>
                      </a:r>
                      <a:endParaRPr lang="en-US" sz="2000" b="1" dirty="0">
                        <a:solidFill>
                          <a:srgbClr val="FFC000"/>
                        </a:solidFill>
                        <a:effectLst/>
                        <a:latin typeface="Arial"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Salon </a:t>
                      </a: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B</a:t>
                      </a: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486522"/>
              </p:ext>
            </p:extLst>
          </p:nvPr>
        </p:nvGraphicFramePr>
        <p:xfrm>
          <a:off x="609600" y="3810000"/>
          <a:ext cx="7570105" cy="1143000"/>
        </p:xfrm>
        <a:graphic>
          <a:graphicData uri="http://schemas.openxmlformats.org/drawingml/2006/table">
            <a:tbl>
              <a:tblPr/>
              <a:tblGrid>
                <a:gridCol w="1447800"/>
                <a:gridCol w="4724400"/>
                <a:gridCol w="139790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</a:rPr>
                        <a:t>9:55-13:30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6: Critical Care Nursing</a:t>
                      </a:r>
                      <a:br>
                        <a:rPr lang="en-US" sz="24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7: Acute Ischemic Nursing </a:t>
                      </a:r>
                      <a:endParaRPr lang="en-US" sz="2400" b="1" dirty="0">
                        <a:solidFill>
                          <a:srgbClr val="FFC000"/>
                        </a:solidFill>
                        <a:effectLst/>
                        <a:latin typeface="Arial"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Tahiti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91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3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637714"/>
              </p:ext>
            </p:extLst>
          </p:nvPr>
        </p:nvGraphicFramePr>
        <p:xfrm>
          <a:off x="609600" y="1752600"/>
          <a:ext cx="7570105" cy="1313078"/>
        </p:xfrm>
        <a:graphic>
          <a:graphicData uri="http://schemas.openxmlformats.org/drawingml/2006/table">
            <a:tbl>
              <a:tblPr/>
              <a:tblGrid>
                <a:gridCol w="1447800"/>
                <a:gridCol w="4724400"/>
                <a:gridCol w="1397905"/>
              </a:tblGrid>
              <a:tr h="12179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</a:rPr>
                        <a:t>8:30-14:55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11: Legal Nursing</a:t>
                      </a:r>
                      <a:br>
                        <a:rPr lang="en-US" sz="28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8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12: Pediatric Nursing</a:t>
                      </a:r>
                      <a:br>
                        <a:rPr lang="en-US" sz="28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8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14: Emergency Nursing </a:t>
                      </a:r>
                      <a:endParaRPr lang="en-US" sz="2800" b="1" dirty="0">
                        <a:solidFill>
                          <a:srgbClr val="FFC000"/>
                        </a:solidFill>
                        <a:effectLst/>
                        <a:latin typeface="Arial"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Salon </a:t>
                      </a: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B</a:t>
                      </a: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828427"/>
              </p:ext>
            </p:extLst>
          </p:nvPr>
        </p:nvGraphicFramePr>
        <p:xfrm>
          <a:off x="609600" y="3810000"/>
          <a:ext cx="7570105" cy="1143000"/>
        </p:xfrm>
        <a:graphic>
          <a:graphicData uri="http://schemas.openxmlformats.org/drawingml/2006/table">
            <a:tbl>
              <a:tblPr/>
              <a:tblGrid>
                <a:gridCol w="1447800"/>
                <a:gridCol w="4724400"/>
                <a:gridCol w="1397905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</a:rPr>
                        <a:t>8:30-17:50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13: Nursing Education</a:t>
                      </a:r>
                      <a:br>
                        <a:rPr lang="en-US" sz="2800" b="1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2800" b="1" dirty="0">
                        <a:solidFill>
                          <a:srgbClr val="FFC000"/>
                        </a:solidFill>
                        <a:effectLst/>
                        <a:latin typeface="Arial"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Tahiti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6459" marR="16459" marT="16459" marB="16459">
                    <a:lnL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828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265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Legal, Pediatric &amp; Emergency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430936"/>
              </p:ext>
            </p:extLst>
          </p:nvPr>
        </p:nvGraphicFramePr>
        <p:xfrm>
          <a:off x="304800" y="1143000"/>
          <a:ext cx="8610600" cy="5237396"/>
        </p:xfrm>
        <a:graphic>
          <a:graphicData uri="http://schemas.openxmlformats.org/drawingml/2006/table">
            <a:tbl>
              <a:tblPr/>
              <a:tblGrid>
                <a:gridCol w="8610600"/>
              </a:tblGrid>
              <a:tr h="156692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Older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adults following disasters: A flex-model for long term assessment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110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role of the nurse in the fight against childhood obesity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8836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Development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 a smartphone application to improve the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accuracy &amp;</a:t>
                      </a:r>
                    </a:p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management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 hypertension in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children &amp; adolescents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110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Animal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assisted therapy with children with autism spectrum disorder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110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Evolution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emergency care: The pivot team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7927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Effectiveness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 coronary computed tomography as tool in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emergency</a:t>
                      </a:r>
                    </a:p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department patients with acute chest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pain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110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emergency nurse's perception of incivility the workplace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110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Nursing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medical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malpractice -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elephant in everyone's room 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7927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Maintaining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 safe work environment in the emergency department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019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Children's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experiences of acute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hospitalization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 a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pediatric emergency &amp;</a:t>
                      </a:r>
                    </a:p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assessment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unit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110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Pre-hospital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care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service: Policies &amp; advances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019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journey of patients with acute abdominal pain in the ED,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EDOU &amp; </a:t>
                      </a:r>
                    </a:p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surgical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assessment unit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019">
                <a:tc>
                  <a:txBody>
                    <a:bodyPr/>
                    <a:lstStyle/>
                    <a:p>
                      <a:pPr indent="-274320" algn="l"/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Hospitals’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characteristics impact on 30-day </a:t>
                      </a:r>
                      <a:r>
                        <a:rPr lang="en-US" sz="20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mortality &amp; readmission 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rates</a:t>
                      </a:r>
                      <a:endParaRPr lang="en-US" sz="2000" b="1" i="0" dirty="0">
                        <a:effectLst/>
                        <a:latin typeface="Arial"/>
                      </a:endParaRPr>
                    </a:p>
                  </a:txBody>
                  <a:tcPr marL="2146" marR="2146" marT="2146" marB="2146">
                    <a:lnL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B82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59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 (n=1)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Worst conference ever</a:t>
            </a:r>
          </a:p>
          <a:p>
            <a:pPr marL="0" indent="0">
              <a:buNone/>
            </a:pPr>
            <a:r>
              <a:rPr lang="en-US" dirty="0" smtClean="0"/>
              <a:t>Traveled halfway around the world to give a talk to 5 participants</a:t>
            </a:r>
          </a:p>
          <a:p>
            <a:pPr marL="0" indent="0">
              <a:buNone/>
            </a:pPr>
            <a:r>
              <a:rPr lang="en-US" dirty="0" smtClean="0"/>
              <a:t>Keynote speaker did not show up</a:t>
            </a:r>
          </a:p>
          <a:p>
            <a:pPr marL="0" indent="0">
              <a:buNone/>
            </a:pPr>
            <a:r>
              <a:rPr lang="en-US" dirty="0" smtClean="0"/>
              <a:t>Food was poor &amp; not enough</a:t>
            </a:r>
          </a:p>
          <a:p>
            <a:pPr marL="0" indent="0">
              <a:buNone/>
            </a:pPr>
            <a:r>
              <a:rPr lang="en-US" dirty="0" smtClean="0"/>
              <a:t>Some of the talks were good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15833"/>
            <a:ext cx="1371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8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315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Apparently meets a need for presentations at international conferences</a:t>
            </a:r>
          </a:p>
          <a:p>
            <a:pPr marL="0" indent="0">
              <a:buNone/>
            </a:pPr>
            <a:r>
              <a:rPr lang="en-US" dirty="0" smtClean="0"/>
              <a:t>Presenters have their work published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330" y="5027612"/>
            <a:ext cx="1372791" cy="1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5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428</Words>
  <Application>Microsoft Office PowerPoint</Application>
  <PresentationFormat>On-screen Show (4:3)</PresentationFormat>
  <Paragraphs>97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Open Access or Good Editors Stand Out in a World of Predatory Publishers</vt:lpstr>
      <vt:lpstr>OMICS Conference</vt:lpstr>
      <vt:lpstr>PowerPoint Presentation</vt:lpstr>
      <vt:lpstr>PowerPoint Presentation</vt:lpstr>
      <vt:lpstr>PowerPoint Presentation</vt:lpstr>
      <vt:lpstr>Attendees</vt:lpstr>
      <vt:lpstr>PowerPoint Presentation</vt:lpstr>
      <vt:lpstr>PowerPoint Presentation</vt:lpstr>
      <vt:lpstr>PowerPoint Presentation</vt:lpstr>
      <vt:lpstr>Special Issues</vt:lpstr>
      <vt:lpstr>Conference Highlights</vt:lpstr>
      <vt:lpstr>How to cover all these topics? Tracks are combined!</vt:lpstr>
      <vt:lpstr>Day 2</vt:lpstr>
      <vt:lpstr>Day 3</vt:lpstr>
      <vt:lpstr>Legal, Pediatric &amp; Emergency</vt:lpstr>
      <vt:lpstr>Feedback (n=1)</vt:lpstr>
      <vt:lpstr>Benefits</vt:lpstr>
    </vt:vector>
  </TitlesOfParts>
  <Company>University of Nevada, Las Vegas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INANE presentation</dc:title>
  <dc:creator>SON DEANS</dc:creator>
  <cp:lastModifiedBy>SON DEANS</cp:lastModifiedBy>
  <cp:revision>15</cp:revision>
  <dcterms:created xsi:type="dcterms:W3CDTF">2013-12-01T22:36:46Z</dcterms:created>
  <dcterms:modified xsi:type="dcterms:W3CDTF">2014-05-24T17:21:24Z</dcterms:modified>
</cp:coreProperties>
</file>